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</p:sldIdLst>
  <p:sldSz cy="5143500" cx="9144000"/>
  <p:notesSz cx="6858000" cy="9144000"/>
  <p:embeddedFontLst>
    <p:embeddedFont>
      <p:font typeface="Roboto"/>
      <p:regular r:id="rId41"/>
      <p:bold r:id="rId42"/>
      <p:italic r:id="rId43"/>
      <p:boldItalic r:id="rId44"/>
    </p:embeddedFont>
    <p:embeddedFont>
      <p:font typeface="Helvetica Neue"/>
      <p:regular r:id="rId45"/>
      <p:bold r:id="rId46"/>
      <p:italic r:id="rId47"/>
      <p:boldItalic r:id="rId4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tableStyles.xml><?xml version="1.0" encoding="utf-8"?>
<a:tblStyleLst xmlns:a="http://schemas.openxmlformats.org/drawingml/2006/main" xmlns:r="http://schemas.openxmlformats.org/officeDocument/2006/relationships" def="{F462A806-35D4-4879-9BDA-6EE1ABA7F847}">
  <a:tblStyle styleId="{F462A806-35D4-4879-9BDA-6EE1ABA7F847}" styleName="Table_0">
    <a:wholeTbl>
      <a:tcStyle>
        <a:tcBdr>
          <a:left>
            <a:ln cap="flat" cmpd="sng" w="12700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a:left>
          <a:right>
            <a:ln cap="flat" cmpd="sng" w="12700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a:right>
          <a:top>
            <a:ln cap="flat" cmpd="sng" w="12700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a:top>
          <a:bottom>
            <a:ln cap="flat" cmpd="sng" w="12700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a:bottom>
          <a:insideH>
            <a:ln cap="flat" cmpd="sng" w="12700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a:insideH>
          <a:insideV>
            <a:ln cap="flat" cmpd="sng" w="12700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a:insideV>
        </a:tcBdr>
      </a:tcStyle>
    </a:wholeTbl>
  </a:tblStyle>
  <a:tblStyle styleId="{87EBC8C7-26CC-485C-BED6-E2B0B9E79B70}" styleName="Table_1">
    <a:wholeTbl>
      <a:tcStyle>
        <a:tcBdr>
          <a:left>
            <a:ln cap="flat" cmpd="sng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a:left>
          <a:right>
            <a:ln cap="flat" cmpd="sng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a:right>
          <a:top>
            <a:ln cap="flat" cmpd="sng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a:top>
          <a:bottom>
            <a:ln cap="flat" cmpd="sng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a:bottom>
          <a:insideH>
            <a:ln cap="flat" cmpd="sng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a:insideH>
          <a:insideV>
            <a:ln cap="flat" cmpd="sng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a:insideV>
        </a:tcBdr>
      </a:tcStyle>
    </a:wholeTbl>
  </a:tblStyle>
  <a:tblStyle styleId="{04F89BCB-CA83-43D6-806F-1B0476EC368E}" styleName="Table_2">
    <a:wholeTbl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med" w="med" type="none"/>
              <a:tailEnd len="med" w="med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med" w="med" type="none"/>
              <a:tailEnd len="med" w="med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med" w="med" type="none"/>
              <a:tailEnd len="med" w="med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med" w="med" type="none"/>
              <a:tailEnd len="med" w="med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med" w="med" type="none"/>
              <a:tailEnd len="med" w="med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med" w="med" type="none"/>
              <a:tailEnd len="med" w="med" type="none"/>
            </a:ln>
          </a:insideV>
        </a:tcBdr>
      </a:tcStyle>
    </a:wholeTbl>
  </a:tblStyle>
</a:tblStyleLst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20" Type="http://schemas.openxmlformats.org/officeDocument/2006/relationships/slide" Target="slides/slide15.xml"/><Relationship Id="rId42" Type="http://schemas.openxmlformats.org/officeDocument/2006/relationships/font" Target="fonts/Roboto-bold.fntdata"/><Relationship Id="rId41" Type="http://schemas.openxmlformats.org/officeDocument/2006/relationships/font" Target="fonts/Roboto-regular.fntdata"/><Relationship Id="rId22" Type="http://schemas.openxmlformats.org/officeDocument/2006/relationships/slide" Target="slides/slide17.xml"/><Relationship Id="rId44" Type="http://schemas.openxmlformats.org/officeDocument/2006/relationships/font" Target="fonts/Roboto-boldItalic.fntdata"/><Relationship Id="rId21" Type="http://schemas.openxmlformats.org/officeDocument/2006/relationships/slide" Target="slides/slide16.xml"/><Relationship Id="rId43" Type="http://schemas.openxmlformats.org/officeDocument/2006/relationships/font" Target="fonts/Roboto-italic.fntdata"/><Relationship Id="rId24" Type="http://schemas.openxmlformats.org/officeDocument/2006/relationships/slide" Target="slides/slide19.xml"/><Relationship Id="rId46" Type="http://schemas.openxmlformats.org/officeDocument/2006/relationships/font" Target="fonts/HelveticaNeue-bold.fntdata"/><Relationship Id="rId23" Type="http://schemas.openxmlformats.org/officeDocument/2006/relationships/slide" Target="slides/slide18.xml"/><Relationship Id="rId45" Type="http://schemas.openxmlformats.org/officeDocument/2006/relationships/font" Target="fonts/HelveticaNeue-regular.fntdata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48" Type="http://schemas.openxmlformats.org/officeDocument/2006/relationships/font" Target="fonts/HelveticaNeue-boldItalic.fntdata"/><Relationship Id="rId25" Type="http://schemas.openxmlformats.org/officeDocument/2006/relationships/slide" Target="slides/slide20.xml"/><Relationship Id="rId47" Type="http://schemas.openxmlformats.org/officeDocument/2006/relationships/font" Target="fonts/HelveticaNeue-italic.fntdata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slide" Target="slides/slide30.xml"/><Relationship Id="rId12" Type="http://schemas.openxmlformats.org/officeDocument/2006/relationships/slide" Target="slides/slide7.xml"/><Relationship Id="rId34" Type="http://schemas.openxmlformats.org/officeDocument/2006/relationships/slide" Target="slides/slide29.xml"/><Relationship Id="rId15" Type="http://schemas.openxmlformats.org/officeDocument/2006/relationships/slide" Target="slides/slide10.xml"/><Relationship Id="rId37" Type="http://schemas.openxmlformats.org/officeDocument/2006/relationships/slide" Target="slides/slide32.xml"/><Relationship Id="rId14" Type="http://schemas.openxmlformats.org/officeDocument/2006/relationships/slide" Target="slides/slide9.xml"/><Relationship Id="rId36" Type="http://schemas.openxmlformats.org/officeDocument/2006/relationships/slide" Target="slides/slide31.xml"/><Relationship Id="rId17" Type="http://schemas.openxmlformats.org/officeDocument/2006/relationships/slide" Target="slides/slide12.xml"/><Relationship Id="rId39" Type="http://schemas.openxmlformats.org/officeDocument/2006/relationships/slide" Target="slides/slide34.xml"/><Relationship Id="rId16" Type="http://schemas.openxmlformats.org/officeDocument/2006/relationships/slide" Target="slides/slide11.xml"/><Relationship Id="rId38" Type="http://schemas.openxmlformats.org/officeDocument/2006/relationships/slide" Target="slides/slide33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" name="Shape 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Char char="●"/>
              <a:defRPr sz="1100"/>
            </a:lvl1pPr>
            <a:lvl2pPr lvl="1">
              <a:spcBef>
                <a:spcPts val="0"/>
              </a:spcBef>
              <a:buChar char="○"/>
              <a:defRPr sz="1100"/>
            </a:lvl2pPr>
            <a:lvl3pPr lvl="2">
              <a:spcBef>
                <a:spcPts val="0"/>
              </a:spcBef>
              <a:buChar char="■"/>
              <a:defRPr sz="1100"/>
            </a:lvl3pPr>
            <a:lvl4pPr lvl="3">
              <a:spcBef>
                <a:spcPts val="0"/>
              </a:spcBef>
              <a:buChar char="●"/>
              <a:defRPr sz="1100"/>
            </a:lvl4pPr>
            <a:lvl5pPr lvl="4">
              <a:spcBef>
                <a:spcPts val="0"/>
              </a:spcBef>
              <a:buChar char="○"/>
              <a:defRPr sz="1100"/>
            </a:lvl5pPr>
            <a:lvl6pPr lvl="5">
              <a:spcBef>
                <a:spcPts val="0"/>
              </a:spcBef>
              <a:buChar char="■"/>
              <a:defRPr sz="1100"/>
            </a:lvl6pPr>
            <a:lvl7pPr lvl="6">
              <a:spcBef>
                <a:spcPts val="0"/>
              </a:spcBef>
              <a:buChar char="●"/>
              <a:defRPr sz="1100"/>
            </a:lvl7pPr>
            <a:lvl8pPr lvl="7">
              <a:spcBef>
                <a:spcPts val="0"/>
              </a:spcBef>
              <a:buChar char="○"/>
              <a:defRPr sz="1100"/>
            </a:lvl8pPr>
            <a:lvl9pPr lvl="8">
              <a:spcBef>
                <a:spcPts val="0"/>
              </a:spcBef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Shape 8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Shape 15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hape 16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Shape 16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Shape 17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Shape 17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 17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Shape 17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Shape 18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Shape 18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hape 19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Shape 19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hape 20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Shape 20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Shape 20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Shape 21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Shape 21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Shape 22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Shape 22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" name="Shape 22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Shape 9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Shape 23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" name="Shape 23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Shape 24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Shape 24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Shape 25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" name="Shape 25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Shape 26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" name="Shape 26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Shape 26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" name="Shape 26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" name="Shape 27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Shape 28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5" name="Shape 28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Shape 29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3" name="Shape 29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Shape 29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0" name="Shape 30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Shape 30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" name="Shape 30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Shape 10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Shape 31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4" name="Shape 31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Shape 32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1" name="Shape 32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Shape 32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Shape 33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Shape 33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7" name="Shape 33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Shape 34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3" name="Shape 34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Shape 34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0" name="Shape 35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Shape 10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Shape 11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Shape 11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Shape 12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Shape 13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Shape 14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itle">
  <p:cSld name="Title slide">
    <p:bg>
      <p:bgPr>
        <a:solidFill>
          <a:schemeClr val="dk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Shape 10"/>
          <p:cNvGrpSpPr/>
          <p:nvPr/>
        </p:nvGrpSpPr>
        <p:grpSpPr>
          <a:xfrm>
            <a:off x="6098378" y="4"/>
            <a:ext cx="3045625" cy="2030570"/>
            <a:chOff x="6098378" y="4"/>
            <a:chExt cx="3045625" cy="2030570"/>
          </a:xfrm>
        </p:grpSpPr>
        <p:sp>
          <p:nvSpPr>
            <p:cNvPr id="11" name="Shape 11"/>
            <p:cNvSpPr/>
            <p:nvPr/>
          </p:nvSpPr>
          <p:spPr>
            <a:xfrm>
              <a:off x="8128803" y="15"/>
              <a:ext cx="1015200" cy="1015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2" name="Shape 12"/>
            <p:cNvSpPr/>
            <p:nvPr/>
          </p:nvSpPr>
          <p:spPr>
            <a:xfrm flipH="1">
              <a:off x="7113463" y="4"/>
              <a:ext cx="1015200" cy="1015200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3" name="Shape 13"/>
            <p:cNvSpPr/>
            <p:nvPr/>
          </p:nvSpPr>
          <p:spPr>
            <a:xfrm flipH="1" rot="10800000">
              <a:off x="7113588" y="106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4" name="Shape 14"/>
            <p:cNvSpPr/>
            <p:nvPr/>
          </p:nvSpPr>
          <p:spPr>
            <a:xfrm rot="10800000">
              <a:off x="6098378" y="96"/>
              <a:ext cx="1015200" cy="101520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5" name="Shape 15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</p:grpSp>
      <p:sp>
        <p:nvSpPr>
          <p:cNvPr id="16" name="Shape 16"/>
          <p:cNvSpPr txBox="1"/>
          <p:nvPr>
            <p:ph type="ctrTitle"/>
          </p:nvPr>
        </p:nvSpPr>
        <p:spPr>
          <a:xfrm>
            <a:off x="598100" y="1775222"/>
            <a:ext cx="8222100" cy="8388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>
              <a:spcBef>
                <a:spcPts val="0"/>
              </a:spcBef>
              <a:buClr>
                <a:schemeClr val="lt1"/>
              </a:buClr>
              <a:buSzPct val="100000"/>
              <a:defRPr sz="42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buClr>
                <a:schemeClr val="lt1"/>
              </a:buClr>
              <a:buSzPct val="100000"/>
              <a:defRPr sz="42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buClr>
                <a:schemeClr val="lt1"/>
              </a:buClr>
              <a:buSzPct val="100000"/>
              <a:defRPr sz="42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buClr>
                <a:schemeClr val="lt1"/>
              </a:buClr>
              <a:buSzPct val="100000"/>
              <a:defRPr sz="42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buClr>
                <a:schemeClr val="lt1"/>
              </a:buClr>
              <a:buSzPct val="100000"/>
              <a:defRPr sz="42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buClr>
                <a:schemeClr val="lt1"/>
              </a:buClr>
              <a:buSzPct val="100000"/>
              <a:defRPr sz="42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buClr>
                <a:schemeClr val="lt1"/>
              </a:buClr>
              <a:buSzPct val="100000"/>
              <a:defRPr sz="42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buClr>
                <a:schemeClr val="lt1"/>
              </a:buClr>
              <a:buSzPct val="100000"/>
              <a:defRPr sz="42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buClr>
                <a:schemeClr val="lt1"/>
              </a:buClr>
              <a:buSzPct val="100000"/>
              <a:defRPr sz="4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7" name="Shape 17"/>
          <p:cNvSpPr txBox="1"/>
          <p:nvPr>
            <p:ph idx="1" type="subTitle"/>
          </p:nvPr>
        </p:nvSpPr>
        <p:spPr>
          <a:xfrm>
            <a:off x="598088" y="2715912"/>
            <a:ext cx="8222100" cy="4329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2100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21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21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21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21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21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21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21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21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8" name="Shape 18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Big number">
    <p:bg>
      <p:bgPr>
        <a:solidFill>
          <a:schemeClr val="dk1"/>
        </a:solidFill>
      </p:bgPr>
    </p:bg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Shape 70"/>
          <p:cNvGrpSpPr/>
          <p:nvPr/>
        </p:nvGrpSpPr>
        <p:grpSpPr>
          <a:xfrm>
            <a:off x="6098378" y="4"/>
            <a:ext cx="3045625" cy="2030570"/>
            <a:chOff x="6098378" y="4"/>
            <a:chExt cx="3045625" cy="2030570"/>
          </a:xfrm>
        </p:grpSpPr>
        <p:sp>
          <p:nvSpPr>
            <p:cNvPr id="71" name="Shape 71"/>
            <p:cNvSpPr/>
            <p:nvPr/>
          </p:nvSpPr>
          <p:spPr>
            <a:xfrm>
              <a:off x="8128803" y="15"/>
              <a:ext cx="1015200" cy="1015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72" name="Shape 72"/>
            <p:cNvSpPr/>
            <p:nvPr/>
          </p:nvSpPr>
          <p:spPr>
            <a:xfrm flipH="1">
              <a:off x="7113463" y="4"/>
              <a:ext cx="1015200" cy="1015200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73" name="Shape 73"/>
            <p:cNvSpPr/>
            <p:nvPr/>
          </p:nvSpPr>
          <p:spPr>
            <a:xfrm flipH="1" rot="10800000">
              <a:off x="7113588" y="106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74" name="Shape 74"/>
            <p:cNvSpPr/>
            <p:nvPr/>
          </p:nvSpPr>
          <p:spPr>
            <a:xfrm rot="10800000">
              <a:off x="6098378" y="96"/>
              <a:ext cx="1015200" cy="101520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75" name="Shape 75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</p:grpSp>
      <p:sp>
        <p:nvSpPr>
          <p:cNvPr id="76" name="Shape 76"/>
          <p:cNvSpPr txBox="1"/>
          <p:nvPr>
            <p:ph type="title"/>
          </p:nvPr>
        </p:nvSpPr>
        <p:spPr>
          <a:xfrm>
            <a:off x="311700" y="1256050"/>
            <a:ext cx="8520600" cy="20307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algn="ctr">
              <a:spcBef>
                <a:spcPts val="0"/>
              </a:spcBef>
              <a:buClr>
                <a:schemeClr val="lt1"/>
              </a:buClr>
              <a:buSzPct val="100000"/>
              <a:defRPr sz="12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buClr>
                <a:schemeClr val="lt1"/>
              </a:buClr>
              <a:buSzPct val="100000"/>
              <a:defRPr sz="120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buClr>
                <a:schemeClr val="lt1"/>
              </a:buClr>
              <a:buSzPct val="100000"/>
              <a:defRPr sz="120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buClr>
                <a:schemeClr val="lt1"/>
              </a:buClr>
              <a:buSzPct val="100000"/>
              <a:defRPr sz="120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buClr>
                <a:schemeClr val="lt1"/>
              </a:buClr>
              <a:buSzPct val="100000"/>
              <a:defRPr sz="120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buClr>
                <a:schemeClr val="lt1"/>
              </a:buClr>
              <a:buSzPct val="100000"/>
              <a:defRPr sz="120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buClr>
                <a:schemeClr val="lt1"/>
              </a:buClr>
              <a:buSzPct val="100000"/>
              <a:defRPr sz="120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buClr>
                <a:schemeClr val="lt1"/>
              </a:buClr>
              <a:buSzPct val="100000"/>
              <a:defRPr sz="120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buClr>
                <a:schemeClr val="lt1"/>
              </a:buClr>
              <a:buSzPct val="100000"/>
              <a:defRPr sz="12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77" name="Shape 77"/>
          <p:cNvSpPr txBox="1"/>
          <p:nvPr>
            <p:ph idx="1" type="body"/>
          </p:nvPr>
        </p:nvSpPr>
        <p:spPr>
          <a:xfrm>
            <a:off x="311700" y="3369225"/>
            <a:ext cx="8520600" cy="12819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algn="ctr">
              <a:spcBef>
                <a:spcPts val="0"/>
              </a:spcBef>
              <a:buClr>
                <a:schemeClr val="lt1"/>
              </a:buClr>
              <a:buChar char="●"/>
              <a:defRPr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buClr>
                <a:schemeClr val="lt1"/>
              </a:buClr>
              <a:buChar char="○"/>
              <a:defRPr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buClr>
                <a:schemeClr val="lt1"/>
              </a:buClr>
              <a:buChar char="■"/>
              <a:defRPr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buClr>
                <a:schemeClr val="lt1"/>
              </a:buClr>
              <a:buChar char="●"/>
              <a:defRPr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buClr>
                <a:schemeClr val="lt1"/>
              </a:buClr>
              <a:buChar char="○"/>
              <a:defRPr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buClr>
                <a:schemeClr val="lt1"/>
              </a:buClr>
              <a:buChar char="■"/>
              <a:defRPr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buClr>
                <a:schemeClr val="lt1"/>
              </a:buClr>
              <a:buChar char="●"/>
              <a:defRPr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buClr>
                <a:schemeClr val="lt1"/>
              </a:buClr>
              <a:buChar char="○"/>
              <a:defRPr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buClr>
                <a:schemeClr val="lt1"/>
              </a:buClr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78" name="Shape 78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blank">
  <p:cSld name="Blank"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chemeClr val="dk2"/>
                </a:solidFill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secHead">
  <p:cSld name="Section header">
    <p:bg>
      <p:bgPr>
        <a:solidFill>
          <a:schemeClr val="dk1"/>
        </a:solidFill>
      </p:bgPr>
    </p:bg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Shape 20"/>
          <p:cNvGrpSpPr/>
          <p:nvPr/>
        </p:nvGrpSpPr>
        <p:grpSpPr>
          <a:xfrm>
            <a:off x="6098378" y="4"/>
            <a:ext cx="3045625" cy="2030570"/>
            <a:chOff x="6098378" y="4"/>
            <a:chExt cx="3045625" cy="2030570"/>
          </a:xfrm>
        </p:grpSpPr>
        <p:sp>
          <p:nvSpPr>
            <p:cNvPr id="21" name="Shape 21"/>
            <p:cNvSpPr/>
            <p:nvPr/>
          </p:nvSpPr>
          <p:spPr>
            <a:xfrm>
              <a:off x="8128803" y="15"/>
              <a:ext cx="1015200" cy="1015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22" name="Shape 22"/>
            <p:cNvSpPr/>
            <p:nvPr/>
          </p:nvSpPr>
          <p:spPr>
            <a:xfrm flipH="1">
              <a:off x="7113463" y="4"/>
              <a:ext cx="1015200" cy="1015200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23" name="Shape 23"/>
            <p:cNvSpPr/>
            <p:nvPr/>
          </p:nvSpPr>
          <p:spPr>
            <a:xfrm flipH="1" rot="10800000">
              <a:off x="7113588" y="106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24" name="Shape 24"/>
            <p:cNvSpPr/>
            <p:nvPr/>
          </p:nvSpPr>
          <p:spPr>
            <a:xfrm rot="10800000">
              <a:off x="6098378" y="96"/>
              <a:ext cx="1015200" cy="101520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25" name="Shape 25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</p:grpSp>
      <p:sp>
        <p:nvSpPr>
          <p:cNvPr id="26" name="Shape 26"/>
          <p:cNvSpPr txBox="1"/>
          <p:nvPr>
            <p:ph type="title"/>
          </p:nvPr>
        </p:nvSpPr>
        <p:spPr>
          <a:xfrm>
            <a:off x="598100" y="2152347"/>
            <a:ext cx="8222100" cy="8388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>
              <a:spcBef>
                <a:spcPts val="0"/>
              </a:spcBef>
              <a:buClr>
                <a:schemeClr val="lt1"/>
              </a:buClr>
              <a:buSzPct val="100000"/>
              <a:defRPr sz="42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buClr>
                <a:schemeClr val="lt1"/>
              </a:buClr>
              <a:buSzPct val="100000"/>
              <a:defRPr sz="42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buClr>
                <a:schemeClr val="lt1"/>
              </a:buClr>
              <a:buSzPct val="100000"/>
              <a:defRPr sz="42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buClr>
                <a:schemeClr val="lt1"/>
              </a:buClr>
              <a:buSzPct val="100000"/>
              <a:defRPr sz="42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buClr>
                <a:schemeClr val="lt1"/>
              </a:buClr>
              <a:buSzPct val="100000"/>
              <a:defRPr sz="42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buClr>
                <a:schemeClr val="lt1"/>
              </a:buClr>
              <a:buSzPct val="100000"/>
              <a:defRPr sz="42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buClr>
                <a:schemeClr val="lt1"/>
              </a:buClr>
              <a:buSzPct val="100000"/>
              <a:defRPr sz="42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buClr>
                <a:schemeClr val="lt1"/>
              </a:buClr>
              <a:buSzPct val="100000"/>
              <a:defRPr sz="42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buClr>
                <a:schemeClr val="lt1"/>
              </a:buClr>
              <a:buSzPct val="100000"/>
              <a:defRPr sz="4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7" name="Shape 27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x">
  <p:cSld name="Title and body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Shape 29"/>
          <p:cNvGrpSpPr/>
          <p:nvPr/>
        </p:nvGrpSpPr>
        <p:grpSpPr>
          <a:xfrm>
            <a:off x="0" y="3903669"/>
            <a:ext cx="9144000" cy="1239925"/>
            <a:chOff x="0" y="3903669"/>
            <a:chExt cx="9144000" cy="1239925"/>
          </a:xfrm>
        </p:grpSpPr>
        <p:sp>
          <p:nvSpPr>
            <p:cNvPr id="30" name="Shape 30"/>
            <p:cNvSpPr/>
            <p:nvPr/>
          </p:nvSpPr>
          <p:spPr>
            <a:xfrm>
              <a:off x="8154895" y="3903669"/>
              <a:ext cx="989100" cy="9879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31" name="Shape 31"/>
            <p:cNvSpPr/>
            <p:nvPr/>
          </p:nvSpPr>
          <p:spPr>
            <a:xfrm flipH="1">
              <a:off x="6181162" y="3903669"/>
              <a:ext cx="989100" cy="9879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32" name="Shape 32"/>
            <p:cNvSpPr/>
            <p:nvPr/>
          </p:nvSpPr>
          <p:spPr>
            <a:xfrm>
              <a:off x="7170274" y="3903669"/>
              <a:ext cx="989100" cy="9879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33" name="Shape 33"/>
            <p:cNvSpPr/>
            <p:nvPr/>
          </p:nvSpPr>
          <p:spPr>
            <a:xfrm rot="10800000">
              <a:off x="8154757" y="3903682"/>
              <a:ext cx="989100" cy="987900"/>
            </a:xfrm>
            <a:prstGeom prst="rtTriangle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34" name="Shape 34"/>
            <p:cNvSpPr/>
            <p:nvPr/>
          </p:nvSpPr>
          <p:spPr>
            <a:xfrm>
              <a:off x="0" y="4891594"/>
              <a:ext cx="9144000" cy="2520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</p:grpSp>
      <p:sp>
        <p:nvSpPr>
          <p:cNvPr id="35" name="Shape 35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36" name="Shape 36"/>
          <p:cNvSpPr txBox="1"/>
          <p:nvPr>
            <p:ph idx="1" type="body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Char char="●"/>
              <a:defRPr/>
            </a:lvl1pPr>
            <a:lvl2pPr lvl="1">
              <a:spcBef>
                <a:spcPts val="0"/>
              </a:spcBef>
              <a:buChar char="○"/>
              <a:defRPr/>
            </a:lvl2pPr>
            <a:lvl3pPr lvl="2">
              <a:spcBef>
                <a:spcPts val="0"/>
              </a:spcBef>
              <a:buChar char="■"/>
              <a:defRPr/>
            </a:lvl3pPr>
            <a:lvl4pPr lvl="3">
              <a:spcBef>
                <a:spcPts val="0"/>
              </a:spcBef>
              <a:buChar char="●"/>
              <a:defRPr/>
            </a:lvl4pPr>
            <a:lvl5pPr lvl="4">
              <a:spcBef>
                <a:spcPts val="0"/>
              </a:spcBef>
              <a:buChar char="○"/>
              <a:defRPr/>
            </a:lvl5pPr>
            <a:lvl6pPr lvl="5">
              <a:spcBef>
                <a:spcPts val="0"/>
              </a:spcBef>
              <a:buChar char="■"/>
              <a:defRPr/>
            </a:lvl6pPr>
            <a:lvl7pPr lvl="6">
              <a:spcBef>
                <a:spcPts val="0"/>
              </a:spcBef>
              <a:buChar char="●"/>
              <a:defRPr/>
            </a:lvl7pPr>
            <a:lvl8pPr lvl="7">
              <a:spcBef>
                <a:spcPts val="0"/>
              </a:spcBef>
              <a:buChar char="○"/>
              <a:defRPr/>
            </a:lvl8pPr>
            <a:lvl9pPr lvl="8">
              <a:spcBef>
                <a:spcPts val="0"/>
              </a:spcBef>
              <a:buChar char="■"/>
              <a:defRPr/>
            </a:lvl9pPr>
          </a:lstStyle>
          <a:p/>
        </p:txBody>
      </p:sp>
      <p:sp>
        <p:nvSpPr>
          <p:cNvPr id="37" name="Shape 37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woColTx">
  <p:cSld name="Title and two columns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40" name="Shape 40"/>
          <p:cNvSpPr txBox="1"/>
          <p:nvPr>
            <p:ph idx="1" type="body"/>
          </p:nvPr>
        </p:nvSpPr>
        <p:spPr>
          <a:xfrm>
            <a:off x="311700" y="1229975"/>
            <a:ext cx="3999900" cy="33390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SzPct val="100000"/>
              <a:buChar char="●"/>
              <a:defRPr sz="1400"/>
            </a:lvl1pPr>
            <a:lvl2pPr lvl="1">
              <a:spcBef>
                <a:spcPts val="0"/>
              </a:spcBef>
              <a:buSzPct val="100000"/>
              <a:buChar char="○"/>
              <a:defRPr sz="1200"/>
            </a:lvl2pPr>
            <a:lvl3pPr lvl="2">
              <a:spcBef>
                <a:spcPts val="0"/>
              </a:spcBef>
              <a:buSzPct val="100000"/>
              <a:buChar char="■"/>
              <a:defRPr sz="1200"/>
            </a:lvl3pPr>
            <a:lvl4pPr lvl="3">
              <a:spcBef>
                <a:spcPts val="0"/>
              </a:spcBef>
              <a:buSzPct val="100000"/>
              <a:buChar char="●"/>
              <a:defRPr sz="1200"/>
            </a:lvl4pPr>
            <a:lvl5pPr lvl="4">
              <a:spcBef>
                <a:spcPts val="0"/>
              </a:spcBef>
              <a:buSzPct val="100000"/>
              <a:buChar char="○"/>
              <a:defRPr sz="1200"/>
            </a:lvl5pPr>
            <a:lvl6pPr lvl="5">
              <a:spcBef>
                <a:spcPts val="0"/>
              </a:spcBef>
              <a:buSzPct val="100000"/>
              <a:buChar char="■"/>
              <a:defRPr sz="1200"/>
            </a:lvl6pPr>
            <a:lvl7pPr lvl="6">
              <a:spcBef>
                <a:spcPts val="0"/>
              </a:spcBef>
              <a:buSzPct val="100000"/>
              <a:buChar char="●"/>
              <a:defRPr sz="1200"/>
            </a:lvl7pPr>
            <a:lvl8pPr lvl="7">
              <a:spcBef>
                <a:spcPts val="0"/>
              </a:spcBef>
              <a:buSzPct val="100000"/>
              <a:buChar char="○"/>
              <a:defRPr sz="1200"/>
            </a:lvl8pPr>
            <a:lvl9pPr lvl="8">
              <a:spcBef>
                <a:spcPts val="0"/>
              </a:spcBef>
              <a:buSzPct val="100000"/>
              <a:buChar char="■"/>
              <a:defRPr sz="1200"/>
            </a:lvl9pPr>
          </a:lstStyle>
          <a:p/>
        </p:txBody>
      </p:sp>
      <p:sp>
        <p:nvSpPr>
          <p:cNvPr id="41" name="Shape 41"/>
          <p:cNvSpPr txBox="1"/>
          <p:nvPr>
            <p:ph idx="2" type="body"/>
          </p:nvPr>
        </p:nvSpPr>
        <p:spPr>
          <a:xfrm>
            <a:off x="4832400" y="1229975"/>
            <a:ext cx="3999900" cy="33390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SzPct val="100000"/>
              <a:buChar char="●"/>
              <a:defRPr sz="1400"/>
            </a:lvl1pPr>
            <a:lvl2pPr lvl="1">
              <a:spcBef>
                <a:spcPts val="0"/>
              </a:spcBef>
              <a:buSzPct val="100000"/>
              <a:buChar char="○"/>
              <a:defRPr sz="1200"/>
            </a:lvl2pPr>
            <a:lvl3pPr lvl="2">
              <a:spcBef>
                <a:spcPts val="0"/>
              </a:spcBef>
              <a:buSzPct val="100000"/>
              <a:buChar char="■"/>
              <a:defRPr sz="1200"/>
            </a:lvl3pPr>
            <a:lvl4pPr lvl="3">
              <a:spcBef>
                <a:spcPts val="0"/>
              </a:spcBef>
              <a:buSzPct val="100000"/>
              <a:buChar char="●"/>
              <a:defRPr sz="1200"/>
            </a:lvl4pPr>
            <a:lvl5pPr lvl="4">
              <a:spcBef>
                <a:spcPts val="0"/>
              </a:spcBef>
              <a:buSzPct val="100000"/>
              <a:buChar char="○"/>
              <a:defRPr sz="1200"/>
            </a:lvl5pPr>
            <a:lvl6pPr lvl="5">
              <a:spcBef>
                <a:spcPts val="0"/>
              </a:spcBef>
              <a:buSzPct val="100000"/>
              <a:buChar char="■"/>
              <a:defRPr sz="1200"/>
            </a:lvl6pPr>
            <a:lvl7pPr lvl="6">
              <a:spcBef>
                <a:spcPts val="0"/>
              </a:spcBef>
              <a:buSzPct val="100000"/>
              <a:buChar char="●"/>
              <a:defRPr sz="1200"/>
            </a:lvl7pPr>
            <a:lvl8pPr lvl="7">
              <a:spcBef>
                <a:spcPts val="0"/>
              </a:spcBef>
              <a:buSzPct val="100000"/>
              <a:buChar char="○"/>
              <a:defRPr sz="1200"/>
            </a:lvl8pPr>
            <a:lvl9pPr lvl="8">
              <a:spcBef>
                <a:spcPts val="0"/>
              </a:spcBef>
              <a:buSzPct val="100000"/>
              <a:buChar char="■"/>
              <a:defRPr sz="1200"/>
            </a:lvl9pPr>
          </a:lstStyle>
          <a:p/>
        </p:txBody>
      </p:sp>
      <p:sp>
        <p:nvSpPr>
          <p:cNvPr id="42" name="Shape 42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chemeClr val="dk2"/>
                </a:solidFill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itleOnly">
  <p:cSld name="Title only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45" name="Shape 45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chemeClr val="dk2"/>
                </a:solidFill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One column text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>
              <a:spcBef>
                <a:spcPts val="0"/>
              </a:spcBef>
              <a:buSzPct val="100000"/>
              <a:defRPr sz="2400"/>
            </a:lvl1pPr>
            <a:lvl2pPr lvl="1">
              <a:spcBef>
                <a:spcPts val="0"/>
              </a:spcBef>
              <a:buSzPct val="100000"/>
              <a:defRPr sz="2400"/>
            </a:lvl2pPr>
            <a:lvl3pPr lvl="2">
              <a:spcBef>
                <a:spcPts val="0"/>
              </a:spcBef>
              <a:buSzPct val="100000"/>
              <a:defRPr sz="2400"/>
            </a:lvl3pPr>
            <a:lvl4pPr lvl="3">
              <a:spcBef>
                <a:spcPts val="0"/>
              </a:spcBef>
              <a:buSzPct val="100000"/>
              <a:defRPr sz="2400"/>
            </a:lvl4pPr>
            <a:lvl5pPr lvl="4">
              <a:spcBef>
                <a:spcPts val="0"/>
              </a:spcBef>
              <a:buSzPct val="100000"/>
              <a:defRPr sz="2400"/>
            </a:lvl5pPr>
            <a:lvl6pPr lvl="5">
              <a:spcBef>
                <a:spcPts val="0"/>
              </a:spcBef>
              <a:buSzPct val="100000"/>
              <a:defRPr sz="2400"/>
            </a:lvl6pPr>
            <a:lvl7pPr lvl="6">
              <a:spcBef>
                <a:spcPts val="0"/>
              </a:spcBef>
              <a:buSzPct val="100000"/>
              <a:defRPr sz="2400"/>
            </a:lvl7pPr>
            <a:lvl8pPr lvl="7">
              <a:spcBef>
                <a:spcPts val="0"/>
              </a:spcBef>
              <a:buSzPct val="100000"/>
              <a:defRPr sz="2400"/>
            </a:lvl8pPr>
            <a:lvl9pPr lvl="8">
              <a:spcBef>
                <a:spcPts val="0"/>
              </a:spcBef>
              <a:buSzPct val="100000"/>
              <a:defRPr sz="2400"/>
            </a:lvl9pPr>
          </a:lstStyle>
          <a:p/>
        </p:txBody>
      </p:sp>
      <p:sp>
        <p:nvSpPr>
          <p:cNvPr id="48" name="Shape 48"/>
          <p:cNvSpPr txBox="1"/>
          <p:nvPr>
            <p:ph idx="1" type="body"/>
          </p:nvPr>
        </p:nvSpPr>
        <p:spPr>
          <a:xfrm>
            <a:off x="311700" y="1465804"/>
            <a:ext cx="2808000" cy="31032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SzPct val="100000"/>
              <a:buChar char="●"/>
              <a:defRPr sz="1200"/>
            </a:lvl1pPr>
            <a:lvl2pPr lvl="1">
              <a:spcBef>
                <a:spcPts val="0"/>
              </a:spcBef>
              <a:buSzPct val="100000"/>
              <a:buChar char="○"/>
              <a:defRPr sz="1200"/>
            </a:lvl2pPr>
            <a:lvl3pPr lvl="2">
              <a:spcBef>
                <a:spcPts val="0"/>
              </a:spcBef>
              <a:buSzPct val="100000"/>
              <a:buChar char="■"/>
              <a:defRPr sz="1200"/>
            </a:lvl3pPr>
            <a:lvl4pPr lvl="3">
              <a:spcBef>
                <a:spcPts val="0"/>
              </a:spcBef>
              <a:buSzPct val="100000"/>
              <a:buChar char="●"/>
              <a:defRPr sz="1200"/>
            </a:lvl4pPr>
            <a:lvl5pPr lvl="4">
              <a:spcBef>
                <a:spcPts val="0"/>
              </a:spcBef>
              <a:buSzPct val="100000"/>
              <a:buChar char="○"/>
              <a:defRPr sz="1200"/>
            </a:lvl5pPr>
            <a:lvl6pPr lvl="5">
              <a:spcBef>
                <a:spcPts val="0"/>
              </a:spcBef>
              <a:buSzPct val="100000"/>
              <a:buChar char="■"/>
              <a:defRPr sz="1200"/>
            </a:lvl6pPr>
            <a:lvl7pPr lvl="6">
              <a:spcBef>
                <a:spcPts val="0"/>
              </a:spcBef>
              <a:buSzPct val="100000"/>
              <a:buChar char="●"/>
              <a:defRPr sz="1200"/>
            </a:lvl7pPr>
            <a:lvl8pPr lvl="7">
              <a:spcBef>
                <a:spcPts val="0"/>
              </a:spcBef>
              <a:buSzPct val="100000"/>
              <a:buChar char="○"/>
              <a:defRPr sz="1200"/>
            </a:lvl8pPr>
            <a:lvl9pPr lvl="8">
              <a:spcBef>
                <a:spcPts val="0"/>
              </a:spcBef>
              <a:buSzPct val="100000"/>
              <a:buChar char="■"/>
              <a:defRPr sz="1200"/>
            </a:lvl9pPr>
          </a:lstStyle>
          <a:p/>
        </p:txBody>
      </p:sp>
      <p:sp>
        <p:nvSpPr>
          <p:cNvPr id="49" name="Shape 49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chemeClr val="dk2"/>
                </a:solidFill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Main point">
    <p:bg>
      <p:bgPr>
        <a:solidFill>
          <a:schemeClr val="accent4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Shape 51"/>
          <p:cNvGrpSpPr/>
          <p:nvPr/>
        </p:nvGrpSpPr>
        <p:grpSpPr>
          <a:xfrm>
            <a:off x="6098378" y="4"/>
            <a:ext cx="3045625" cy="2030570"/>
            <a:chOff x="6098378" y="4"/>
            <a:chExt cx="3045625" cy="2030570"/>
          </a:xfrm>
        </p:grpSpPr>
        <p:sp>
          <p:nvSpPr>
            <p:cNvPr id="52" name="Shape 52"/>
            <p:cNvSpPr/>
            <p:nvPr/>
          </p:nvSpPr>
          <p:spPr>
            <a:xfrm>
              <a:off x="8128803" y="15"/>
              <a:ext cx="1015200" cy="1015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53" name="Shape 53"/>
            <p:cNvSpPr/>
            <p:nvPr/>
          </p:nvSpPr>
          <p:spPr>
            <a:xfrm flipH="1">
              <a:off x="7113463" y="4"/>
              <a:ext cx="1015200" cy="10152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54" name="Shape 54"/>
            <p:cNvSpPr/>
            <p:nvPr/>
          </p:nvSpPr>
          <p:spPr>
            <a:xfrm flipH="1" rot="10800000">
              <a:off x="7113588" y="106"/>
              <a:ext cx="1015200" cy="1015200"/>
            </a:xfrm>
            <a:prstGeom prst="rtTriangle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55" name="Shape 55"/>
            <p:cNvSpPr/>
            <p:nvPr/>
          </p:nvSpPr>
          <p:spPr>
            <a:xfrm rot="10800000">
              <a:off x="6098378" y="96"/>
              <a:ext cx="1015200" cy="10152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56" name="Shape 56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</p:grpSp>
      <p:sp>
        <p:nvSpPr>
          <p:cNvPr id="57" name="Shape 57"/>
          <p:cNvSpPr txBox="1"/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8" name="Shape 58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ection title and description"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/>
          <p:nvPr/>
        </p:nvSpPr>
        <p:spPr>
          <a:xfrm>
            <a:off x="4572000" y="-17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cxnSp>
        <p:nvCxnSpPr>
          <p:cNvPr id="61" name="Shape 61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2" name="Shape 62"/>
          <p:cNvSpPr txBox="1"/>
          <p:nvPr>
            <p:ph type="title"/>
          </p:nvPr>
        </p:nvSpPr>
        <p:spPr>
          <a:xfrm>
            <a:off x="265500" y="1151100"/>
            <a:ext cx="4045200" cy="15645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algn="ctr">
              <a:spcBef>
                <a:spcPts val="0"/>
              </a:spcBef>
              <a:buSzPct val="100000"/>
              <a:defRPr sz="4200"/>
            </a:lvl1pPr>
            <a:lvl2pPr lvl="1" algn="ctr">
              <a:spcBef>
                <a:spcPts val="0"/>
              </a:spcBef>
              <a:buSzPct val="100000"/>
              <a:defRPr sz="4200"/>
            </a:lvl2pPr>
            <a:lvl3pPr lvl="2" algn="ctr">
              <a:spcBef>
                <a:spcPts val="0"/>
              </a:spcBef>
              <a:buSzPct val="100000"/>
              <a:defRPr sz="4200"/>
            </a:lvl3pPr>
            <a:lvl4pPr lvl="3" algn="ctr">
              <a:spcBef>
                <a:spcPts val="0"/>
              </a:spcBef>
              <a:buSzPct val="100000"/>
              <a:defRPr sz="4200"/>
            </a:lvl4pPr>
            <a:lvl5pPr lvl="4" algn="ctr">
              <a:spcBef>
                <a:spcPts val="0"/>
              </a:spcBef>
              <a:buSzPct val="100000"/>
              <a:defRPr sz="4200"/>
            </a:lvl5pPr>
            <a:lvl6pPr lvl="5" algn="ctr">
              <a:spcBef>
                <a:spcPts val="0"/>
              </a:spcBef>
              <a:buSzPct val="100000"/>
              <a:defRPr sz="4200"/>
            </a:lvl6pPr>
            <a:lvl7pPr lvl="6" algn="ctr">
              <a:spcBef>
                <a:spcPts val="0"/>
              </a:spcBef>
              <a:buSzPct val="100000"/>
              <a:defRPr sz="4200"/>
            </a:lvl7pPr>
            <a:lvl8pPr lvl="7" algn="ctr">
              <a:spcBef>
                <a:spcPts val="0"/>
              </a:spcBef>
              <a:buSzPct val="100000"/>
              <a:defRPr sz="4200"/>
            </a:lvl8pPr>
            <a:lvl9pPr lvl="8" algn="ctr">
              <a:spcBef>
                <a:spcPts val="0"/>
              </a:spcBef>
              <a:buSzPct val="100000"/>
              <a:defRPr sz="4200"/>
            </a:lvl9pPr>
          </a:lstStyle>
          <a:p/>
        </p:txBody>
      </p:sp>
      <p:sp>
        <p:nvSpPr>
          <p:cNvPr id="63" name="Shape 63"/>
          <p:cNvSpPr txBox="1"/>
          <p:nvPr>
            <p:ph idx="1" type="subTitle"/>
          </p:nvPr>
        </p:nvSpPr>
        <p:spPr>
          <a:xfrm>
            <a:off x="265500" y="2769001"/>
            <a:ext cx="4045200" cy="12693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/>
        </p:txBody>
      </p:sp>
      <p:sp>
        <p:nvSpPr>
          <p:cNvPr id="64" name="Shape 64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>
              <a:spcBef>
                <a:spcPts val="0"/>
              </a:spcBef>
              <a:buClr>
                <a:schemeClr val="lt1"/>
              </a:buClr>
              <a:buChar char="●"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buClr>
                <a:schemeClr val="lt1"/>
              </a:buClr>
              <a:buChar char="○"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buClr>
                <a:schemeClr val="lt1"/>
              </a:buClr>
              <a:buChar char="■"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buClr>
                <a:schemeClr val="lt1"/>
              </a:buClr>
              <a:buChar char="●"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buClr>
                <a:schemeClr val="lt1"/>
              </a:buClr>
              <a:buChar char="○"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buClr>
                <a:schemeClr val="lt1"/>
              </a:buClr>
              <a:buChar char="■"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buClr>
                <a:schemeClr val="lt1"/>
              </a:buClr>
              <a:buChar char="●"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buClr>
                <a:schemeClr val="lt1"/>
              </a:buClr>
              <a:buChar char="○"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buClr>
                <a:schemeClr val="lt1"/>
              </a:buClr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5" name="Shape 65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Caption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 txBox="1"/>
          <p:nvPr>
            <p:ph idx="1" type="body"/>
          </p:nvPr>
        </p:nvSpPr>
        <p:spPr>
          <a:xfrm>
            <a:off x="319500" y="4230575"/>
            <a:ext cx="5998800" cy="5988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●"/>
              <a:defRPr/>
            </a:lvl1pPr>
          </a:lstStyle>
          <a:p/>
        </p:txBody>
      </p:sp>
      <p:sp>
        <p:nvSpPr>
          <p:cNvPr id="68" name="Shape 68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chemeClr val="dk2"/>
                </a:solidFill>
              </a:rPr>
              <a:t>‹#›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Clr>
                <a:schemeClr val="dk1"/>
              </a:buClr>
              <a:buSzPct val="100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7" name="Shape 7"/>
          <p:cNvSpPr txBox="1"/>
          <p:nvPr>
            <p:ph idx="1" type="body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Roboto"/>
              <a:buChar char="●"/>
              <a:defRPr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buChar char="●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buChar char="●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8" name="Shape 8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8.png"/><Relationship Id="rId4" Type="http://schemas.openxmlformats.org/officeDocument/2006/relationships/image" Target="../media/image15.png"/><Relationship Id="rId5" Type="http://schemas.openxmlformats.org/officeDocument/2006/relationships/image" Target="../media/image1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0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8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2.png"/><Relationship Id="rId4" Type="http://schemas.openxmlformats.org/officeDocument/2006/relationships/image" Target="../media/image13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8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9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0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4.png"/><Relationship Id="rId4" Type="http://schemas.openxmlformats.org/officeDocument/2006/relationships/image" Target="../media/image17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6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4.png"/><Relationship Id="rId4" Type="http://schemas.openxmlformats.org/officeDocument/2006/relationships/image" Target="../media/image21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3.png"/><Relationship Id="rId4" Type="http://schemas.openxmlformats.org/officeDocument/2006/relationships/image" Target="../media/image22.png"/><Relationship Id="rId5" Type="http://schemas.openxmlformats.org/officeDocument/2006/relationships/image" Target="../media/image26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4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5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7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1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9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6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5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9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0.jp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.png"/><Relationship Id="rId4" Type="http://schemas.openxmlformats.org/officeDocument/2006/relationships/image" Target="../media/image7.jpg"/><Relationship Id="rId5" Type="http://schemas.openxmlformats.org/officeDocument/2006/relationships/image" Target="../media/image3.png"/><Relationship Id="rId6" Type="http://schemas.openxmlformats.org/officeDocument/2006/relationships/image" Target="../media/image5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/>
          <p:nvPr>
            <p:ph type="title"/>
          </p:nvPr>
        </p:nvSpPr>
        <p:spPr>
          <a:xfrm>
            <a:off x="6495750" y="1082200"/>
            <a:ext cx="2493900" cy="618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3000"/>
              <a:t>Group 11</a:t>
            </a:r>
            <a:r>
              <a:rPr lang="en"/>
              <a:t> </a:t>
            </a:r>
          </a:p>
        </p:txBody>
      </p:sp>
      <p:sp>
        <p:nvSpPr>
          <p:cNvPr id="86" name="Shape 86"/>
          <p:cNvSpPr txBox="1"/>
          <p:nvPr>
            <p:ph idx="4294967295" type="subTitle"/>
          </p:nvPr>
        </p:nvSpPr>
        <p:spPr>
          <a:xfrm>
            <a:off x="6495752" y="1630800"/>
            <a:ext cx="2493900" cy="20169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" sz="1400">
                <a:solidFill>
                  <a:srgbClr val="999999"/>
                </a:solidFill>
              </a:rPr>
              <a:t>Presented by: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buNone/>
            </a:pPr>
            <a:r>
              <a:rPr lang="en" sz="1400">
                <a:solidFill>
                  <a:srgbClr val="999999"/>
                </a:solidFill>
              </a:rPr>
              <a:t>Marc Burrell  	 EE/CpE </a:t>
            </a:r>
            <a:br>
              <a:rPr lang="en" sz="1400">
                <a:solidFill>
                  <a:srgbClr val="999999"/>
                </a:solidFill>
              </a:rPr>
            </a:br>
            <a:r>
              <a:rPr lang="en" sz="1400">
                <a:solidFill>
                  <a:srgbClr val="999999"/>
                </a:solidFill>
              </a:rPr>
              <a:t>Mario Martinez		EE</a:t>
            </a:r>
            <a:br>
              <a:rPr lang="en" sz="1400">
                <a:solidFill>
                  <a:srgbClr val="999999"/>
                </a:solidFill>
              </a:rPr>
            </a:br>
            <a:r>
              <a:rPr lang="en" sz="1400">
                <a:solidFill>
                  <a:srgbClr val="999999"/>
                </a:solidFill>
              </a:rPr>
              <a:t>Geoffrey Mulberry	EE</a:t>
            </a:r>
            <a:r>
              <a:rPr lang="en" sz="1400"/>
              <a:t> </a:t>
            </a:r>
          </a:p>
        </p:txBody>
      </p:sp>
      <p:pic>
        <p:nvPicPr>
          <p:cNvPr id="87" name="Shape 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37225" y="324500"/>
            <a:ext cx="4850325" cy="3613475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Shape 88"/>
          <p:cNvSpPr txBox="1"/>
          <p:nvPr/>
        </p:nvSpPr>
        <p:spPr>
          <a:xfrm>
            <a:off x="1301650" y="3991025"/>
            <a:ext cx="6795900" cy="85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4800">
                <a:solidFill>
                  <a:schemeClr val="lt1"/>
                </a:solidFill>
              </a:rPr>
              <a:t>Portable PCR Machine</a:t>
            </a:r>
          </a:p>
        </p:txBody>
      </p:sp>
      <p:sp>
        <p:nvSpPr>
          <p:cNvPr id="89" name="Shape 89"/>
          <p:cNvSpPr txBox="1"/>
          <p:nvPr/>
        </p:nvSpPr>
        <p:spPr>
          <a:xfrm>
            <a:off x="6495750" y="3135125"/>
            <a:ext cx="2262600" cy="85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2400">
                <a:solidFill>
                  <a:schemeClr val="lt2"/>
                </a:solidFill>
              </a:rPr>
              <a:t>Sponsored</a:t>
            </a:r>
            <a:r>
              <a:rPr lang="en" sz="2400">
                <a:solidFill>
                  <a:schemeClr val="lt2"/>
                </a:solidFill>
              </a:rPr>
              <a:t> by Dr. Kim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hape 156"/>
          <p:cNvSpPr txBox="1"/>
          <p:nvPr>
            <p:ph type="title"/>
          </p:nvPr>
        </p:nvSpPr>
        <p:spPr>
          <a:xfrm>
            <a:off x="588975" y="261222"/>
            <a:ext cx="8222100" cy="838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Servo Function</a:t>
            </a:r>
          </a:p>
        </p:txBody>
      </p:sp>
      <p:sp>
        <p:nvSpPr>
          <p:cNvPr id="157" name="Shape 157"/>
          <p:cNvSpPr txBox="1"/>
          <p:nvPr>
            <p:ph idx="4294967295" type="body"/>
          </p:nvPr>
        </p:nvSpPr>
        <p:spPr>
          <a:xfrm>
            <a:off x="525075" y="3306050"/>
            <a:ext cx="2267700" cy="4491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</a:rPr>
              <a:t>Cooling / Measuring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descr="Cooling.PNG" id="158" name="Shape 1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4950" y="1433389"/>
            <a:ext cx="2861648" cy="187266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eating.PNG" id="159" name="Shape 15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42770" y="1433399"/>
            <a:ext cx="2950679" cy="18726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oving.PNG" id="160" name="Shape 16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25473" y="1433399"/>
            <a:ext cx="2558415" cy="1872650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Shape 161"/>
          <p:cNvSpPr txBox="1"/>
          <p:nvPr>
            <p:ph idx="4294967295" type="body"/>
          </p:nvPr>
        </p:nvSpPr>
        <p:spPr>
          <a:xfrm>
            <a:off x="3516200" y="3306050"/>
            <a:ext cx="2267700" cy="4491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</a:rPr>
              <a:t>       Moving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62" name="Shape 162"/>
          <p:cNvSpPr txBox="1"/>
          <p:nvPr>
            <p:ph idx="4294967295" type="body"/>
          </p:nvPr>
        </p:nvSpPr>
        <p:spPr>
          <a:xfrm>
            <a:off x="6984900" y="3306050"/>
            <a:ext cx="1013400" cy="4491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</a:rPr>
              <a:t>Heating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Shape 167"/>
          <p:cNvSpPr txBox="1"/>
          <p:nvPr>
            <p:ph type="title"/>
          </p:nvPr>
        </p:nvSpPr>
        <p:spPr>
          <a:xfrm>
            <a:off x="525025" y="233822"/>
            <a:ext cx="8222100" cy="838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Detection System</a:t>
            </a:r>
          </a:p>
        </p:txBody>
      </p:sp>
      <p:pic>
        <p:nvPicPr>
          <p:cNvPr descr="Optical Path.PNG" id="168" name="Shape 1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14637" y="1072625"/>
            <a:ext cx="3514725" cy="3467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 txBox="1"/>
          <p:nvPr>
            <p:ph type="title"/>
          </p:nvPr>
        </p:nvSpPr>
        <p:spPr>
          <a:xfrm>
            <a:off x="525025" y="233822"/>
            <a:ext cx="8222100" cy="838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LED</a:t>
            </a:r>
          </a:p>
        </p:txBody>
      </p:sp>
      <p:graphicFrame>
        <p:nvGraphicFramePr>
          <p:cNvPr id="174" name="Shape 174"/>
          <p:cNvGraphicFramePr/>
          <p:nvPr/>
        </p:nvGraphicFramePr>
        <p:xfrm>
          <a:off x="440125" y="16324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{F462A806-35D4-4879-9BDA-6EE1ABA7F847}</a:tableStyleId>
              </a:tblPr>
              <a:tblGrid>
                <a:gridCol w="1371600"/>
                <a:gridCol w="1371600"/>
                <a:gridCol w="1371600"/>
                <a:gridCol w="1371600"/>
              </a:tblGrid>
              <a:tr h="12700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 b="1" sz="12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2700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b="1" lang="en" sz="1200">
                          <a:solidFill>
                            <a:srgbClr val="FFFFFF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MTE4047C5-UB</a:t>
                      </a:r>
                    </a:p>
                  </a:txBody>
                  <a:tcPr marT="63500" marB="63500" marR="63500" marL="63500">
                    <a:lnL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b="1" lang="en" sz="1200">
                          <a:solidFill>
                            <a:srgbClr val="FFFFFF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OD-469L</a:t>
                      </a:r>
                    </a:p>
                  </a:txBody>
                  <a:tcPr marT="63500" marB="63500" marR="63500" marL="63500">
                    <a:lnL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b="1" lang="en" sz="1200">
                          <a:solidFill>
                            <a:srgbClr val="FFFFFF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MTE3047N-UB</a:t>
                      </a:r>
                    </a:p>
                  </a:txBody>
                  <a:tcPr marT="63500" marB="63500" marR="63500" marL="63500">
                    <a:lnL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000000"/>
                    </a:solidFill>
                  </a:tcPr>
                </a:tc>
              </a:tr>
              <a:tr h="546100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b="1" lang="en" sz="1200">
                          <a:solidFill>
                            <a:srgbClr val="F3F3F3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Manufacturer</a:t>
                      </a:r>
                    </a:p>
                  </a:txBody>
                  <a:tcPr marT="63500" marB="63500" marR="63500" marL="63500">
                    <a:lnL cap="flat" cmpd="sng" w="12700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2700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2700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2700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Marktech Optoelectronics</a:t>
                      </a:r>
                    </a:p>
                  </a:txBody>
                  <a:tcPr marT="63500" marB="63500" marR="63500" marL="63500">
                    <a:lnL cap="flat" cmpd="sng" w="12700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B7B7B7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Opto Diode Corp</a:t>
                      </a:r>
                    </a:p>
                  </a:txBody>
                  <a:tcPr marT="63500" marB="63500" marR="63500" marL="63500">
                    <a:lnL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B7B7B7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Marktech Optoelectronics</a:t>
                      </a:r>
                    </a:p>
                  </a:txBody>
                  <a:tcPr marT="63500" marB="63500" marR="63500" marL="63500">
                    <a:lnL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B7B7B7"/>
                    </a:solidFill>
                  </a:tcPr>
                </a:tc>
              </a:tr>
              <a:tr h="12700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b="1" lang="en" sz="1200">
                          <a:solidFill>
                            <a:srgbClr val="F3F3F3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Size</a:t>
                      </a:r>
                    </a:p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 b="1" sz="1200">
                        <a:solidFill>
                          <a:srgbClr val="F3F3F3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2700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2700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2700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3 mm</a:t>
                      </a:r>
                    </a:p>
                  </a:txBody>
                  <a:tcPr marT="63500" marB="63500" marR="63500" marL="63500">
                    <a:lnL cap="flat" cmpd="sng" w="12700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999999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9.4 mm</a:t>
                      </a:r>
                    </a:p>
                  </a:txBody>
                  <a:tcPr marT="63500" marB="63500" marR="63500" marL="63500">
                    <a:lnL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999999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5mm</a:t>
                      </a:r>
                    </a:p>
                  </a:txBody>
                  <a:tcPr marT="63500" marB="63500" marR="63500" marL="63500">
                    <a:lnL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999999"/>
                    </a:solidFill>
                  </a:tcPr>
                </a:tc>
              </a:tr>
              <a:tr h="12700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b="1" lang="en" sz="1200">
                          <a:solidFill>
                            <a:srgbClr val="F3F3F3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Wavelength</a:t>
                      </a:r>
                    </a:p>
                  </a:txBody>
                  <a:tcPr marT="63500" marB="63500" marR="63500" marL="63500">
                    <a:lnL cap="flat" cmpd="sng" w="12700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2700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2700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2700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470 nm</a:t>
                      </a:r>
                    </a:p>
                  </a:txBody>
                  <a:tcPr marT="63500" marB="63500" marR="63500" marL="63500">
                    <a:lnL cap="flat" cmpd="sng" w="12700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B7B7B7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470 nm</a:t>
                      </a:r>
                    </a:p>
                  </a:txBody>
                  <a:tcPr marT="63500" marB="63500" marR="63500" marL="63500">
                    <a:lnL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B7B7B7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470 nm</a:t>
                      </a:r>
                    </a:p>
                  </a:txBody>
                  <a:tcPr marT="63500" marB="63500" marR="63500" marL="63500">
                    <a:lnL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B7B7B7"/>
                    </a:solidFill>
                  </a:tcPr>
                </a:tc>
              </a:tr>
              <a:tr h="12700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b="1" lang="en" sz="1200">
                          <a:solidFill>
                            <a:srgbClr val="F3F3F3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Max Current</a:t>
                      </a:r>
                    </a:p>
                  </a:txBody>
                  <a:tcPr marT="63500" marB="63500" marR="63500" marL="63500">
                    <a:lnL cap="flat" cmpd="sng" w="12700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2700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2700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2700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30 mA</a:t>
                      </a:r>
                    </a:p>
                  </a:txBody>
                  <a:tcPr marT="63500" marB="63500" marR="63500" marL="63500">
                    <a:lnL cap="flat" cmpd="sng" w="12700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2700">
                      <a:solidFill>
                        <a:srgbClr val="F3F3F3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999999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350 mA</a:t>
                      </a:r>
                    </a:p>
                  </a:txBody>
                  <a:tcPr marT="63500" marB="63500" marR="63500" marL="63500">
                    <a:lnL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2700">
                      <a:solidFill>
                        <a:srgbClr val="F3F3F3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999999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50 mA</a:t>
                      </a:r>
                    </a:p>
                  </a:txBody>
                  <a:tcPr marT="63500" marB="63500" marR="63500" marL="63500">
                    <a:lnL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2700">
                      <a:solidFill>
                        <a:srgbClr val="F3F3F3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999999"/>
                    </a:solidFill>
                  </a:tcPr>
                </a:tc>
              </a:tr>
              <a:tr h="12700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b="1" lang="en" sz="1200">
                          <a:solidFill>
                            <a:srgbClr val="F3F3F3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Unit Price</a:t>
                      </a:r>
                    </a:p>
                  </a:txBody>
                  <a:tcPr marT="63500" marB="63500" marR="63500" marL="63500">
                    <a:lnL cap="flat" cmpd="sng" w="12700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2700">
                      <a:solidFill>
                        <a:srgbClr val="F3F3F3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2700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2700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$ 7.18</a:t>
                      </a:r>
                    </a:p>
                  </a:txBody>
                  <a:tcPr marT="63500" marB="63500" marR="63500" marL="63500">
                    <a:lnL cap="flat" cmpd="sng" w="12700">
                      <a:solidFill>
                        <a:srgbClr val="F3F3F3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2700">
                      <a:solidFill>
                        <a:srgbClr val="F3F3F3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2700">
                      <a:solidFill>
                        <a:srgbClr val="F3F3F3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2700">
                      <a:solidFill>
                        <a:srgbClr val="F3F3F3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$ 25.13</a:t>
                      </a:r>
                    </a:p>
                  </a:txBody>
                  <a:tcPr marT="63500" marB="63500" marR="63500" marL="63500">
                    <a:lnL cap="flat" cmpd="sng" w="12700">
                      <a:solidFill>
                        <a:srgbClr val="F3F3F3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2700">
                      <a:solidFill>
                        <a:srgbClr val="F3F3F3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2700">
                      <a:solidFill>
                        <a:srgbClr val="F3F3F3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2700">
                      <a:solidFill>
                        <a:srgbClr val="F3F3F3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$ 11.42</a:t>
                      </a:r>
                    </a:p>
                  </a:txBody>
                  <a:tcPr marT="63500" marB="63500" marR="63500" marL="63500">
                    <a:lnL cap="flat" cmpd="sng" w="12700">
                      <a:solidFill>
                        <a:srgbClr val="F3F3F3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2700">
                      <a:solidFill>
                        <a:srgbClr val="F3F3F3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2700">
                      <a:solidFill>
                        <a:srgbClr val="F3F3F3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2700">
                      <a:solidFill>
                        <a:srgbClr val="F3F3F3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CCCCCC"/>
                    </a:solidFill>
                  </a:tcPr>
                </a:tc>
              </a:tr>
            </a:tbl>
          </a:graphicData>
        </a:graphic>
      </p:graphicFrame>
      <p:pic>
        <p:nvPicPr>
          <p:cNvPr descr="Screen Shot 2017-06-21 at 6.42.51 PM.png" id="175" name="Shape 1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52000" y="1661747"/>
            <a:ext cx="2693400" cy="2210214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Shape 176"/>
          <p:cNvSpPr/>
          <p:nvPr/>
        </p:nvSpPr>
        <p:spPr>
          <a:xfrm>
            <a:off x="1818050" y="1632425"/>
            <a:ext cx="1333800" cy="226890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 txBox="1"/>
          <p:nvPr>
            <p:ph type="title"/>
          </p:nvPr>
        </p:nvSpPr>
        <p:spPr>
          <a:xfrm>
            <a:off x="525025" y="233822"/>
            <a:ext cx="8222100" cy="838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Filters</a:t>
            </a:r>
          </a:p>
        </p:txBody>
      </p:sp>
      <p:pic>
        <p:nvPicPr>
          <p:cNvPr descr="Filters.PNG" id="182" name="Shape 1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2299" y="1151125"/>
            <a:ext cx="5616125" cy="3198074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Shape 183"/>
          <p:cNvSpPr txBox="1"/>
          <p:nvPr/>
        </p:nvSpPr>
        <p:spPr>
          <a:xfrm>
            <a:off x="1969212" y="4266450"/>
            <a:ext cx="3042300" cy="50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200">
                <a:solidFill>
                  <a:srgbClr val="FFFFFF"/>
                </a:solidFill>
              </a:rPr>
              <a:t>Omega </a:t>
            </a:r>
            <a:r>
              <a:rPr lang="en" sz="1200">
                <a:solidFill>
                  <a:srgbClr val="FFFFFF"/>
                </a:solidFill>
              </a:rPr>
              <a:t>W5800</a:t>
            </a:r>
          </a:p>
        </p:txBody>
      </p:sp>
      <p:sp>
        <p:nvSpPr>
          <p:cNvPr id="184" name="Shape 184"/>
          <p:cNvSpPr txBox="1"/>
          <p:nvPr/>
        </p:nvSpPr>
        <p:spPr>
          <a:xfrm>
            <a:off x="3681750" y="4266450"/>
            <a:ext cx="5262300" cy="61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200">
                <a:solidFill>
                  <a:srgbClr val="FFFFFF"/>
                </a:solidFill>
              </a:rPr>
              <a:t>Omega W5798</a:t>
            </a:r>
          </a:p>
        </p:txBody>
      </p:sp>
      <p:pic>
        <p:nvPicPr>
          <p:cNvPr descr="IMG_6289.JPG" id="185" name="Shape 185"/>
          <p:cNvPicPr preferRelativeResize="0"/>
          <p:nvPr/>
        </p:nvPicPr>
        <p:blipFill rotWithShape="1">
          <a:blip r:embed="rId4">
            <a:alphaModFix/>
          </a:blip>
          <a:srcRect b="25403" l="35379" r="32155" t="37912"/>
          <a:stretch/>
        </p:blipFill>
        <p:spPr>
          <a:xfrm>
            <a:off x="6925000" y="1417064"/>
            <a:ext cx="1662723" cy="2504949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Shape 186"/>
          <p:cNvSpPr txBox="1"/>
          <p:nvPr/>
        </p:nvSpPr>
        <p:spPr>
          <a:xfrm>
            <a:off x="7205325" y="3922025"/>
            <a:ext cx="5262300" cy="61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200">
                <a:solidFill>
                  <a:srgbClr val="FFFFFF"/>
                </a:solidFill>
              </a:rPr>
              <a:t>Emission Filter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 txBox="1"/>
          <p:nvPr>
            <p:ph type="title"/>
          </p:nvPr>
        </p:nvSpPr>
        <p:spPr>
          <a:xfrm>
            <a:off x="525025" y="233822"/>
            <a:ext cx="8222100" cy="838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Photodiode</a:t>
            </a:r>
          </a:p>
        </p:txBody>
      </p:sp>
      <p:graphicFrame>
        <p:nvGraphicFramePr>
          <p:cNvPr id="192" name="Shape 192"/>
          <p:cNvGraphicFramePr/>
          <p:nvPr/>
        </p:nvGraphicFramePr>
        <p:xfrm>
          <a:off x="525025" y="1384937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{F462A806-35D4-4879-9BDA-6EE1ABA7F847}</a:tableStyleId>
              </a:tblPr>
              <a:tblGrid>
                <a:gridCol w="1371600"/>
                <a:gridCol w="1371600"/>
                <a:gridCol w="1371600"/>
                <a:gridCol w="1371600"/>
              </a:tblGrid>
              <a:tr h="100000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 b="1" sz="12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2700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b="1" lang="en" sz="1200">
                          <a:solidFill>
                            <a:srgbClr val="FFFFFF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ODA-6WB-500M</a:t>
                      </a:r>
                    </a:p>
                  </a:txBody>
                  <a:tcPr marT="63500" marB="63500" marR="63500" marL="63500">
                    <a:lnL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b="1" lang="en" sz="1200">
                          <a:solidFill>
                            <a:srgbClr val="FFFFFF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MTQD5.8PV1-5</a:t>
                      </a:r>
                    </a:p>
                  </a:txBody>
                  <a:tcPr marT="63500" marB="63500" marR="63500" marL="63500">
                    <a:lnL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b="1" lang="en" sz="1200">
                          <a:solidFill>
                            <a:srgbClr val="FFFFFF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SLD-70BG2A</a:t>
                      </a:r>
                    </a:p>
                  </a:txBody>
                  <a:tcPr marT="63500" marB="63500" marR="63500" marL="63500">
                    <a:lnL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000000"/>
                    </a:solidFill>
                  </a:tcPr>
                </a:tc>
              </a:tr>
              <a:tr h="342900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b="1" lang="en" sz="1200">
                          <a:solidFill>
                            <a:srgbClr val="F3F3F3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Manufacturer</a:t>
                      </a:r>
                    </a:p>
                  </a:txBody>
                  <a:tcPr marT="63500" marB="63500" marR="63500" marL="63500">
                    <a:lnL cap="flat" cmpd="sng" w="12700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2700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2700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2700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Opto Diode Corp</a:t>
                      </a:r>
                    </a:p>
                  </a:txBody>
                  <a:tcPr marT="63500" marB="63500" marR="63500" marL="63500">
                    <a:lnL cap="flat" cmpd="sng" w="12700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B7B7B7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Marktech Optoelectronics</a:t>
                      </a:r>
                    </a:p>
                  </a:txBody>
                  <a:tcPr marT="63500" marB="63500" marR="63500" marL="63500">
                    <a:lnL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B7B7B7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Luna Optoelectronics</a:t>
                      </a:r>
                    </a:p>
                  </a:txBody>
                  <a:tcPr marT="63500" marB="63500" marR="63500" marL="63500">
                    <a:lnL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B7B7B7"/>
                    </a:solidFill>
                  </a:tcPr>
                </a:tc>
              </a:tr>
              <a:tr h="342900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b="1" lang="en" sz="1200">
                          <a:solidFill>
                            <a:srgbClr val="F3F3F3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Passive / Active</a:t>
                      </a:r>
                    </a:p>
                  </a:txBody>
                  <a:tcPr marT="63500" marB="63500" marR="63500" marL="63500">
                    <a:lnL cap="flat" cmpd="sng" w="12700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2700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2700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2700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Active</a:t>
                      </a:r>
                    </a:p>
                  </a:txBody>
                  <a:tcPr marT="63500" marB="63500" marR="63500" marL="63500">
                    <a:lnL cap="flat" cmpd="sng" w="12700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999999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Active</a:t>
                      </a:r>
                    </a:p>
                  </a:txBody>
                  <a:tcPr marT="63500" marB="63500" marR="63500" marL="63500">
                    <a:lnL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999999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Passive</a:t>
                      </a:r>
                    </a:p>
                  </a:txBody>
                  <a:tcPr marT="63500" marB="63500" marR="63500" marL="63500">
                    <a:lnL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999999"/>
                    </a:solidFill>
                  </a:tcPr>
                </a:tc>
              </a:tr>
              <a:tr h="279400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b="1" lang="en" sz="1200">
                          <a:solidFill>
                            <a:srgbClr val="F3F3F3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Gain</a:t>
                      </a:r>
                    </a:p>
                  </a:txBody>
                  <a:tcPr marT="63500" marB="63500" marR="63500" marL="63500">
                    <a:lnL cap="flat" cmpd="sng" w="12700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2700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2700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2700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500M</a:t>
                      </a:r>
                    </a:p>
                  </a:txBody>
                  <a:tcPr marT="63500" marB="63500" marR="63500" marL="63500">
                    <a:lnL cap="flat" cmpd="sng" w="12700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B7B7B7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250M</a:t>
                      </a:r>
                    </a:p>
                  </a:txBody>
                  <a:tcPr marT="63500" marB="63500" marR="63500" marL="63500">
                    <a:lnL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B7B7B7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0</a:t>
                      </a:r>
                    </a:p>
                  </a:txBody>
                  <a:tcPr marT="63500" marB="63500" marR="63500" marL="63500">
                    <a:lnL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B7B7B7"/>
                    </a:solidFill>
                  </a:tcPr>
                </a:tc>
              </a:tr>
              <a:tr h="279400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b="1" lang="en" sz="1200">
                          <a:solidFill>
                            <a:srgbClr val="F3F3F3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Enhanced Color</a:t>
                      </a:r>
                    </a:p>
                  </a:txBody>
                  <a:tcPr marT="63500" marB="63500" marR="63500" marL="63500">
                    <a:lnL cap="flat" cmpd="sng" w="12700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2700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2700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2700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Green</a:t>
                      </a:r>
                    </a:p>
                  </a:txBody>
                  <a:tcPr marT="63500" marB="63500" marR="63500" marL="63500">
                    <a:lnL cap="flat" cmpd="sng" w="12700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2700">
                      <a:solidFill>
                        <a:srgbClr val="F3F3F3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999999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Blue/Green</a:t>
                      </a:r>
                    </a:p>
                  </a:txBody>
                  <a:tcPr marT="63500" marB="63500" marR="63500" marL="63500">
                    <a:lnL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2700">
                      <a:solidFill>
                        <a:srgbClr val="F3F3F3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999999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Blue/Green</a:t>
                      </a:r>
                    </a:p>
                  </a:txBody>
                  <a:tcPr marT="63500" marB="63500" marR="63500" marL="63500">
                    <a:lnL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2700">
                      <a:solidFill>
                        <a:srgbClr val="F3F3F3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999999"/>
                    </a:solidFill>
                  </a:tcPr>
                </a:tc>
              </a:tr>
              <a:tr h="12700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b="1" lang="en" sz="1200">
                          <a:solidFill>
                            <a:srgbClr val="F3F3F3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Active Area</a:t>
                      </a:r>
                    </a:p>
                  </a:txBody>
                  <a:tcPr marT="63500" marB="63500" marR="63500" marL="63500">
                    <a:lnL cap="flat" cmpd="sng" w="12700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2700">
                      <a:solidFill>
                        <a:srgbClr val="F3F3F3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2700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2700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6 mm</a:t>
                      </a:r>
                      <a:r>
                        <a:rPr baseline="30000" lang="en" sz="12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2</a:t>
                      </a:r>
                    </a:p>
                  </a:txBody>
                  <a:tcPr marT="63500" marB="63500" marR="63500" marL="63500">
                    <a:lnL cap="flat" cmpd="sng" w="12700">
                      <a:solidFill>
                        <a:srgbClr val="F3F3F3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2700">
                      <a:solidFill>
                        <a:srgbClr val="F3F3F3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2700">
                      <a:solidFill>
                        <a:srgbClr val="F3F3F3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B7B7B7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5.7 mm</a:t>
                      </a:r>
                      <a:r>
                        <a:rPr baseline="30000" lang="en" sz="12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2</a:t>
                      </a:r>
                    </a:p>
                  </a:txBody>
                  <a:tcPr marT="63500" marB="63500" marR="63500" marL="63500">
                    <a:lnL cap="flat" cmpd="sng" w="12700">
                      <a:solidFill>
                        <a:srgbClr val="F3F3F3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2700">
                      <a:solidFill>
                        <a:srgbClr val="F3F3F3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2700">
                      <a:solidFill>
                        <a:srgbClr val="F3F3F3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B7B7B7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9 mm</a:t>
                      </a:r>
                      <a:r>
                        <a:rPr baseline="30000" lang="en" sz="12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2</a:t>
                      </a:r>
                    </a:p>
                  </a:txBody>
                  <a:tcPr marT="63500" marB="63500" marR="63500" marL="63500">
                    <a:lnL cap="flat" cmpd="sng" w="12700">
                      <a:solidFill>
                        <a:srgbClr val="F3F3F3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2700">
                      <a:solidFill>
                        <a:srgbClr val="F3F3F3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2700">
                      <a:solidFill>
                        <a:srgbClr val="F3F3F3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B7B7B7"/>
                    </a:solidFill>
                  </a:tcPr>
                </a:tc>
              </a:tr>
              <a:tr h="12700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b="1" lang="en" sz="1200">
                          <a:solidFill>
                            <a:srgbClr val="F3F3F3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Unit Price</a:t>
                      </a:r>
                    </a:p>
                  </a:txBody>
                  <a:tcPr marT="63500" marB="63500" marR="63500" marL="63500">
                    <a:lnL cap="flat" cmpd="sng" w="12700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2700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2700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2700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$ 74.42</a:t>
                      </a:r>
                    </a:p>
                  </a:txBody>
                  <a:tcPr marT="63500" marB="63500" marR="63500" marL="63500">
                    <a:lnL cap="flat" cmpd="sng" w="12700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999999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$ 24.77</a:t>
                      </a:r>
                    </a:p>
                  </a:txBody>
                  <a:tcPr marT="63500" marB="63500" marR="63500" marL="63500">
                    <a:lnL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999999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$ 6.45</a:t>
                      </a:r>
                    </a:p>
                  </a:txBody>
                  <a:tcPr marT="63500" marB="63500" marR="63500" marL="63500">
                    <a:lnL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999999"/>
                    </a:solidFill>
                  </a:tcPr>
                </a:tc>
              </a:tr>
            </a:tbl>
          </a:graphicData>
        </a:graphic>
      </p:graphicFrame>
      <p:pic>
        <p:nvPicPr>
          <p:cNvPr descr="Screen Shot 2017-06-21 at 6.41.41 PM.png" id="193" name="Shape 1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89075" y="1225022"/>
            <a:ext cx="2702525" cy="2810973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Shape 194"/>
          <p:cNvSpPr/>
          <p:nvPr/>
        </p:nvSpPr>
        <p:spPr>
          <a:xfrm>
            <a:off x="1891125" y="1384950"/>
            <a:ext cx="1333800" cy="237360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creen Shot 2017-07-23 at 10.04.25 PM.png" id="199" name="Shape 19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9325" y="624747"/>
            <a:ext cx="7925344" cy="38940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Shape 204"/>
          <p:cNvSpPr txBox="1"/>
          <p:nvPr>
            <p:ph type="title"/>
          </p:nvPr>
        </p:nvSpPr>
        <p:spPr>
          <a:xfrm>
            <a:off x="525025" y="233822"/>
            <a:ext cx="8222100" cy="838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Op-Amp</a:t>
            </a:r>
          </a:p>
        </p:txBody>
      </p:sp>
      <p:graphicFrame>
        <p:nvGraphicFramePr>
          <p:cNvPr id="205" name="Shape 205"/>
          <p:cNvGraphicFramePr/>
          <p:nvPr/>
        </p:nvGraphicFramePr>
        <p:xfrm>
          <a:off x="586300" y="11318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{F462A806-35D4-4879-9BDA-6EE1ABA7F847}</a:tableStyleId>
              </a:tblPr>
              <a:tblGrid>
                <a:gridCol w="1371600"/>
                <a:gridCol w="1371600"/>
                <a:gridCol w="1371600"/>
                <a:gridCol w="1371600"/>
              </a:tblGrid>
              <a:tr h="12700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 b="1" sz="12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2700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b="1" lang="en" sz="1200">
                          <a:solidFill>
                            <a:srgbClr val="FFFFFF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MAX406ACSA+</a:t>
                      </a:r>
                    </a:p>
                  </a:txBody>
                  <a:tcPr marT="63500" marB="63500" marR="63500" marL="63500">
                    <a:lnL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b="1" lang="en" sz="1200">
                          <a:solidFill>
                            <a:srgbClr val="FFFFFF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OPA317QDBVRQ1</a:t>
                      </a:r>
                    </a:p>
                  </a:txBody>
                  <a:tcPr marT="63500" marB="63500" marR="63500" marL="63500">
                    <a:lnL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b="1" lang="en" sz="1200">
                          <a:solidFill>
                            <a:srgbClr val="FFFFFF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TSU111IQ1T</a:t>
                      </a:r>
                    </a:p>
                  </a:txBody>
                  <a:tcPr marT="63500" marB="63500" marR="63500" marL="63500">
                    <a:lnL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000000"/>
                    </a:solidFill>
                  </a:tcPr>
                </a:tc>
              </a:tr>
              <a:tr h="12700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b="1" lang="en" sz="1200">
                          <a:solidFill>
                            <a:srgbClr val="F3F3F3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SR - Slew Rate:</a:t>
                      </a:r>
                    </a:p>
                  </a:txBody>
                  <a:tcPr marT="63500" marB="63500" marR="63500" marL="63500">
                    <a:lnL cap="flat" cmpd="sng" w="12700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2700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2700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2700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20 V/us </a:t>
                      </a:r>
                    </a:p>
                  </a:txBody>
                  <a:tcPr marT="63500" marB="63500" marR="63500" marL="63500">
                    <a:lnL cap="flat" cmpd="sng" w="12700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B7B7B7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150 mV/us</a:t>
                      </a:r>
                    </a:p>
                  </a:txBody>
                  <a:tcPr marT="63500" marB="63500" marR="63500" marL="63500">
                    <a:lnL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B7B7B7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2.7 V/ms</a:t>
                      </a:r>
                    </a:p>
                  </a:txBody>
                  <a:tcPr marT="63500" marB="63500" marR="63500" marL="63500">
                    <a:lnL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B7B7B7"/>
                    </a:solidFill>
                  </a:tcPr>
                </a:tc>
              </a:tr>
              <a:tr h="12700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b="1" lang="en" sz="1200">
                          <a:solidFill>
                            <a:srgbClr val="F3F3F3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Supply Voltage - Min:</a:t>
                      </a:r>
                    </a:p>
                  </a:txBody>
                  <a:tcPr marT="63500" marB="63500" marR="63500" marL="63500">
                    <a:lnL cap="flat" cmpd="sng" w="12700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2700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2700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2700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2.5 V</a:t>
                      </a:r>
                    </a:p>
                  </a:txBody>
                  <a:tcPr marT="63500" marB="63500" marR="63500" marL="63500">
                    <a:lnL cap="flat" cmpd="sng" w="12700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999999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5.5 V</a:t>
                      </a:r>
                    </a:p>
                  </a:txBody>
                  <a:tcPr marT="63500" marB="63500" marR="63500" marL="63500">
                    <a:lnL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999999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5.5 V</a:t>
                      </a:r>
                    </a:p>
                  </a:txBody>
                  <a:tcPr marT="63500" marB="63500" marR="63500" marL="63500">
                    <a:lnL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999999"/>
                    </a:solidFill>
                  </a:tcPr>
                </a:tc>
              </a:tr>
              <a:tr h="12700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b="1" lang="en" sz="1200">
                          <a:solidFill>
                            <a:srgbClr val="F3F3F3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Input Voltage Noise Density</a:t>
                      </a:r>
                    </a:p>
                  </a:txBody>
                  <a:tcPr marT="63500" marB="63500" marR="63500" marL="63500">
                    <a:lnL cap="flat" cmpd="sng" w="12700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2700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2700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2700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150 nV/sqrt Hz</a:t>
                      </a:r>
                    </a:p>
                  </a:txBody>
                  <a:tcPr marT="63500" marB="63500" marR="63500" marL="63500">
                    <a:lnL cap="flat" cmpd="sng" w="12700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B7B7B7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55 nV/sqrt Hz</a:t>
                      </a:r>
                    </a:p>
                  </a:txBody>
                  <a:tcPr marT="63500" marB="63500" marR="63500" marL="63500">
                    <a:lnL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B7B7B7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200 nV/sqrt Hz</a:t>
                      </a:r>
                    </a:p>
                  </a:txBody>
                  <a:tcPr marT="63500" marB="63500" marR="63500" marL="63500">
                    <a:lnL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B7B7B7"/>
                    </a:solidFill>
                  </a:tcPr>
                </a:tc>
              </a:tr>
              <a:tr h="12700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b="1" lang="en" sz="1200">
                          <a:solidFill>
                            <a:srgbClr val="F3F3F3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Output Type:</a:t>
                      </a:r>
                    </a:p>
                  </a:txBody>
                  <a:tcPr marT="63500" marB="63500" marR="63500" marL="63500">
                    <a:lnL cap="flat" cmpd="sng" w="12700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2700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2700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2700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Rail to Rail</a:t>
                      </a:r>
                    </a:p>
                  </a:txBody>
                  <a:tcPr marT="63500" marB="63500" marR="63500" marL="63500">
                    <a:lnL cap="flat" cmpd="sng" w="12700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2700">
                      <a:solidFill>
                        <a:srgbClr val="F3F3F3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999999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Rail to Rail</a:t>
                      </a:r>
                    </a:p>
                  </a:txBody>
                  <a:tcPr marT="63500" marB="63500" marR="63500" marL="63500">
                    <a:lnL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2700">
                      <a:solidFill>
                        <a:srgbClr val="F3F3F3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999999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Rail to Rail</a:t>
                      </a:r>
                    </a:p>
                  </a:txBody>
                  <a:tcPr marT="63500" marB="63500" marR="63500" marL="63500">
                    <a:lnL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2700">
                      <a:solidFill>
                        <a:srgbClr val="F3F3F3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999999"/>
                    </a:solidFill>
                  </a:tcPr>
                </a:tc>
              </a:tr>
              <a:tr h="12700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b="1" lang="en" sz="1200">
                          <a:solidFill>
                            <a:srgbClr val="F3F3F3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Gain Bandwidth Product:</a:t>
                      </a:r>
                    </a:p>
                  </a:txBody>
                  <a:tcPr marT="63500" marB="63500" marR="63500" marL="63500">
                    <a:lnL cap="flat" cmpd="sng" w="12700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2700">
                      <a:solidFill>
                        <a:srgbClr val="F3F3F3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2700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2700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40 kHz</a:t>
                      </a:r>
                    </a:p>
                  </a:txBody>
                  <a:tcPr marT="63500" marB="63500" marR="63500" marL="63500">
                    <a:lnL cap="flat" cmpd="sng" w="12700">
                      <a:solidFill>
                        <a:srgbClr val="F3F3F3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2700">
                      <a:solidFill>
                        <a:srgbClr val="F3F3F3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2700">
                      <a:solidFill>
                        <a:srgbClr val="F3F3F3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2700">
                      <a:solidFill>
                        <a:srgbClr val="F3F3F3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300 kHz</a:t>
                      </a:r>
                    </a:p>
                  </a:txBody>
                  <a:tcPr marT="63500" marB="63500" marR="63500" marL="63500">
                    <a:lnL cap="flat" cmpd="sng" w="12700">
                      <a:solidFill>
                        <a:srgbClr val="F3F3F3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2700">
                      <a:solidFill>
                        <a:srgbClr val="F3F3F3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2700">
                      <a:solidFill>
                        <a:srgbClr val="F3F3F3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2700">
                      <a:solidFill>
                        <a:srgbClr val="F3F3F3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11.5 kHz</a:t>
                      </a:r>
                    </a:p>
                  </a:txBody>
                  <a:tcPr marT="63500" marB="63500" marR="63500" marL="63500">
                    <a:lnL cap="flat" cmpd="sng" w="12700">
                      <a:solidFill>
                        <a:srgbClr val="F3F3F3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2700">
                      <a:solidFill>
                        <a:srgbClr val="F3F3F3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2700">
                      <a:solidFill>
                        <a:srgbClr val="F3F3F3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2700">
                      <a:solidFill>
                        <a:srgbClr val="F3F3F3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CCCCCC"/>
                    </a:solidFill>
                  </a:tcPr>
                </a:tc>
              </a:tr>
              <a:tr h="12700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b="1" lang="en" sz="1200">
                          <a:solidFill>
                            <a:srgbClr val="F3F3F3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Package / Case:</a:t>
                      </a:r>
                    </a:p>
                  </a:txBody>
                  <a:tcPr marT="63500" marB="63500" marR="63500" marL="63500">
                    <a:lnL cap="flat" cmpd="sng" w="12700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2700">
                      <a:solidFill>
                        <a:srgbClr val="666666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2700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2700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SOIC-8</a:t>
                      </a:r>
                    </a:p>
                  </a:txBody>
                  <a:tcPr marT="63500" marB="63500" marR="63500" marL="63500">
                    <a:lnL cap="flat" cmpd="sng" w="12700">
                      <a:solidFill>
                        <a:srgbClr val="666666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2700">
                      <a:solidFill>
                        <a:srgbClr val="666666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2700">
                      <a:solidFill>
                        <a:srgbClr val="F3F3F3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2700">
                      <a:solidFill>
                        <a:srgbClr val="666666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B7B7B7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SOT-23-5</a:t>
                      </a:r>
                    </a:p>
                  </a:txBody>
                  <a:tcPr marT="63500" marB="63500" marR="63500" marL="63500">
                    <a:lnL cap="flat" cmpd="sng" w="12700">
                      <a:solidFill>
                        <a:srgbClr val="666666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2700">
                      <a:solidFill>
                        <a:srgbClr val="666666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2700">
                      <a:solidFill>
                        <a:srgbClr val="F3F3F3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2700">
                      <a:solidFill>
                        <a:srgbClr val="666666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B7B7B7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DFN-6</a:t>
                      </a:r>
                    </a:p>
                  </a:txBody>
                  <a:tcPr marT="63500" marB="63500" marR="63500" marL="63500">
                    <a:lnL cap="flat" cmpd="sng" w="12700">
                      <a:solidFill>
                        <a:srgbClr val="666666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2700">
                      <a:solidFill>
                        <a:srgbClr val="666666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2700">
                      <a:solidFill>
                        <a:srgbClr val="F3F3F3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2700">
                      <a:solidFill>
                        <a:srgbClr val="666666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B7B7B7"/>
                    </a:solidFill>
                  </a:tcPr>
                </a:tc>
              </a:tr>
            </a:tbl>
          </a:graphicData>
        </a:graphic>
      </p:graphicFrame>
      <p:pic>
        <p:nvPicPr>
          <p:cNvPr descr="Screen Shot 2017-06-21 at 6.45.47 PM.png" id="206" name="Shape 20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25100" y="1446609"/>
            <a:ext cx="2766499" cy="2250262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Shape 207"/>
          <p:cNvSpPr/>
          <p:nvPr/>
        </p:nvSpPr>
        <p:spPr>
          <a:xfrm>
            <a:off x="1973350" y="1151125"/>
            <a:ext cx="1333800" cy="284130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Shape 212"/>
          <p:cNvSpPr txBox="1"/>
          <p:nvPr>
            <p:ph type="title"/>
          </p:nvPr>
        </p:nvSpPr>
        <p:spPr>
          <a:xfrm>
            <a:off x="145825" y="206447"/>
            <a:ext cx="8222100" cy="838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Microcontroller</a:t>
            </a:r>
          </a:p>
        </p:txBody>
      </p:sp>
      <p:pic>
        <p:nvPicPr>
          <p:cNvPr id="213" name="Shape 213"/>
          <p:cNvPicPr preferRelativeResize="0"/>
          <p:nvPr/>
        </p:nvPicPr>
        <p:blipFill rotWithShape="1">
          <a:blip r:embed="rId3">
            <a:alphaModFix/>
          </a:blip>
          <a:srcRect b="18154" l="9010" r="8324" t="19046"/>
          <a:stretch/>
        </p:blipFill>
        <p:spPr>
          <a:xfrm>
            <a:off x="4370555" y="206440"/>
            <a:ext cx="1509119" cy="1146462"/>
          </a:xfrm>
          <a:prstGeom prst="rect">
            <a:avLst/>
          </a:prstGeom>
          <a:noFill/>
          <a:ln cap="flat" cmpd="sng" w="38100">
            <a:solidFill>
              <a:schemeClr val="accent6"/>
            </a:solidFill>
            <a:prstDash val="solid"/>
            <a:round/>
            <a:headEnd len="med" w="med" type="none"/>
            <a:tailEnd len="med" w="med" type="none"/>
          </a:ln>
        </p:spPr>
      </p:pic>
      <p:sp>
        <p:nvSpPr>
          <p:cNvPr id="214" name="Shape 214"/>
          <p:cNvSpPr txBox="1"/>
          <p:nvPr/>
        </p:nvSpPr>
        <p:spPr>
          <a:xfrm>
            <a:off x="439775" y="1045250"/>
            <a:ext cx="3002100" cy="58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b="1" lang="en" sz="1800">
                <a:solidFill>
                  <a:schemeClr val="lt1"/>
                </a:solidFill>
              </a:rPr>
              <a:t>Atmel ATmega2560</a:t>
            </a:r>
          </a:p>
        </p:txBody>
      </p:sp>
      <p:sp>
        <p:nvSpPr>
          <p:cNvPr id="215" name="Shape 215"/>
          <p:cNvSpPr txBox="1"/>
          <p:nvPr/>
        </p:nvSpPr>
        <p:spPr>
          <a:xfrm>
            <a:off x="552825" y="1759000"/>
            <a:ext cx="4007400" cy="307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>
              <a:lnSpc>
                <a:spcPct val="150000"/>
              </a:lnSpc>
              <a:spcBef>
                <a:spcPts val="0"/>
              </a:spcBef>
              <a:buClr>
                <a:schemeClr val="lt1"/>
              </a:buClr>
              <a:buChar char="●"/>
            </a:pPr>
            <a:r>
              <a:rPr lang="en">
                <a:solidFill>
                  <a:schemeClr val="lt1"/>
                </a:solidFill>
              </a:rPr>
              <a:t>Best MCU for our project.</a:t>
            </a:r>
          </a:p>
          <a:p>
            <a:pPr indent="-228600" lvl="0" marL="457200">
              <a:lnSpc>
                <a:spcPct val="150000"/>
              </a:lnSpc>
              <a:spcBef>
                <a:spcPts val="0"/>
              </a:spcBef>
              <a:buClr>
                <a:schemeClr val="lt1"/>
              </a:buClr>
              <a:buChar char="●"/>
            </a:pPr>
            <a:r>
              <a:rPr lang="en">
                <a:solidFill>
                  <a:schemeClr val="lt1"/>
                </a:solidFill>
              </a:rPr>
              <a:t>Reliable </a:t>
            </a:r>
          </a:p>
          <a:p>
            <a:pPr indent="-228600" lvl="0" marL="457200">
              <a:lnSpc>
                <a:spcPct val="150000"/>
              </a:lnSpc>
              <a:spcBef>
                <a:spcPts val="0"/>
              </a:spcBef>
              <a:buClr>
                <a:schemeClr val="lt1"/>
              </a:buClr>
              <a:buChar char="●"/>
            </a:pPr>
            <a:r>
              <a:rPr lang="en">
                <a:solidFill>
                  <a:schemeClr val="lt1"/>
                </a:solidFill>
              </a:rPr>
              <a:t>Cost effective</a:t>
            </a:r>
          </a:p>
          <a:p>
            <a:pPr indent="-228600" lvl="0" marL="457200">
              <a:lnSpc>
                <a:spcPct val="150000"/>
              </a:lnSpc>
              <a:spcBef>
                <a:spcPts val="0"/>
              </a:spcBef>
              <a:buClr>
                <a:schemeClr val="lt1"/>
              </a:buClr>
              <a:buChar char="●"/>
            </a:pPr>
            <a:r>
              <a:rPr lang="en">
                <a:solidFill>
                  <a:schemeClr val="lt1"/>
                </a:solidFill>
              </a:rPr>
              <a:t>Able to support all features.</a:t>
            </a:r>
          </a:p>
          <a:p>
            <a:pPr indent="-228600" lvl="0" marL="457200">
              <a:lnSpc>
                <a:spcPct val="150000"/>
              </a:lnSpc>
              <a:spcBef>
                <a:spcPts val="0"/>
              </a:spcBef>
              <a:buClr>
                <a:schemeClr val="lt1"/>
              </a:buClr>
              <a:buChar char="●"/>
            </a:pPr>
            <a:r>
              <a:rPr lang="en">
                <a:solidFill>
                  <a:schemeClr val="lt1"/>
                </a:solidFill>
              </a:rPr>
              <a:t>Room for more if wanted.</a:t>
            </a:r>
          </a:p>
          <a:p>
            <a:pPr indent="-228600" lvl="0" marL="457200">
              <a:lnSpc>
                <a:spcPct val="150000"/>
              </a:lnSpc>
              <a:spcBef>
                <a:spcPts val="0"/>
              </a:spcBef>
              <a:buClr>
                <a:schemeClr val="lt1"/>
              </a:buClr>
              <a:buChar char="●"/>
            </a:pPr>
            <a:r>
              <a:rPr lang="en">
                <a:solidFill>
                  <a:schemeClr val="lt1"/>
                </a:solidFill>
              </a:rPr>
              <a:t>Easy for testing, on Arduino development board with IDE.</a:t>
            </a:r>
          </a:p>
          <a:p>
            <a:pPr indent="-228600" lvl="0" marL="457200">
              <a:lnSpc>
                <a:spcPct val="150000"/>
              </a:lnSpc>
              <a:spcBef>
                <a:spcPts val="0"/>
              </a:spcBef>
              <a:buClr>
                <a:schemeClr val="lt1"/>
              </a:buClr>
              <a:buChar char="●"/>
            </a:pPr>
            <a:r>
              <a:rPr lang="en">
                <a:solidFill>
                  <a:schemeClr val="lt1"/>
                </a:solidFill>
              </a:rPr>
              <a:t>Widely supported and large community. </a:t>
            </a:r>
          </a:p>
        </p:txBody>
      </p:sp>
      <p:pic>
        <p:nvPicPr>
          <p:cNvPr id="216" name="Shape 2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94349" y="1503575"/>
            <a:ext cx="3365825" cy="3501350"/>
          </a:xfrm>
          <a:prstGeom prst="rect">
            <a:avLst/>
          </a:prstGeom>
          <a:noFill/>
          <a:ln cap="flat" cmpd="sng" w="28575">
            <a:solidFill>
              <a:schemeClr val="accent6"/>
            </a:solidFill>
            <a:prstDash val="solid"/>
            <a:round/>
            <a:headEnd len="med" w="med" type="none"/>
            <a:tailEnd len="med" w="med" type="none"/>
          </a:ln>
        </p:spPr>
      </p:pic>
      <p:sp>
        <p:nvSpPr>
          <p:cNvPr id="217" name="Shape 217"/>
          <p:cNvSpPr/>
          <p:nvPr/>
        </p:nvSpPr>
        <p:spPr>
          <a:xfrm>
            <a:off x="5728200" y="1503575"/>
            <a:ext cx="840600" cy="350130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Shape 222"/>
          <p:cNvSpPr txBox="1"/>
          <p:nvPr>
            <p:ph type="title"/>
          </p:nvPr>
        </p:nvSpPr>
        <p:spPr>
          <a:xfrm>
            <a:off x="145825" y="206447"/>
            <a:ext cx="8222100" cy="838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Microcontroller</a:t>
            </a:r>
          </a:p>
        </p:txBody>
      </p:sp>
      <p:sp>
        <p:nvSpPr>
          <p:cNvPr id="223" name="Shape 223"/>
          <p:cNvSpPr txBox="1"/>
          <p:nvPr/>
        </p:nvSpPr>
        <p:spPr>
          <a:xfrm>
            <a:off x="5174125" y="2193050"/>
            <a:ext cx="2522100" cy="221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lnSpc>
                <a:spcPct val="150000"/>
              </a:lnSpc>
              <a:spcBef>
                <a:spcPts val="0"/>
              </a:spcBef>
              <a:buNone/>
            </a:pPr>
            <a:r>
              <a:rPr b="1" lang="en" u="sng">
                <a:solidFill>
                  <a:schemeClr val="lt1"/>
                </a:solidFill>
              </a:rPr>
              <a:t>Analog</a:t>
            </a:r>
          </a:p>
          <a:p>
            <a:pPr indent="-228600" lvl="0" marL="457200" rtl="0">
              <a:lnSpc>
                <a:spcPct val="150000"/>
              </a:lnSpc>
              <a:spcBef>
                <a:spcPts val="0"/>
              </a:spcBef>
              <a:buClr>
                <a:schemeClr val="lt1"/>
              </a:buClr>
              <a:buChar char="➢"/>
            </a:pPr>
            <a:r>
              <a:rPr lang="en">
                <a:solidFill>
                  <a:schemeClr val="lt1"/>
                </a:solidFill>
              </a:rPr>
              <a:t>Temperature Sensors</a:t>
            </a:r>
          </a:p>
          <a:p>
            <a:pPr indent="-228600" lvl="0" marL="457200" rtl="0">
              <a:lnSpc>
                <a:spcPct val="150000"/>
              </a:lnSpc>
              <a:spcBef>
                <a:spcPts val="0"/>
              </a:spcBef>
              <a:buClr>
                <a:schemeClr val="lt1"/>
              </a:buClr>
              <a:buChar char="➢"/>
            </a:pPr>
            <a:r>
              <a:rPr lang="en">
                <a:solidFill>
                  <a:schemeClr val="lt1"/>
                </a:solidFill>
              </a:rPr>
              <a:t>Photodiode</a:t>
            </a:r>
          </a:p>
          <a:p>
            <a:pPr indent="-228600" lvl="0" marL="457200" rtl="0">
              <a:lnSpc>
                <a:spcPct val="150000"/>
              </a:lnSpc>
              <a:spcBef>
                <a:spcPts val="0"/>
              </a:spcBef>
              <a:buClr>
                <a:schemeClr val="lt1"/>
              </a:buClr>
              <a:buChar char="➢"/>
            </a:pPr>
            <a:r>
              <a:rPr lang="en">
                <a:solidFill>
                  <a:schemeClr val="lt1"/>
                </a:solidFill>
              </a:rPr>
              <a:t>Battery Level </a:t>
            </a:r>
          </a:p>
        </p:txBody>
      </p:sp>
      <p:sp>
        <p:nvSpPr>
          <p:cNvPr id="224" name="Shape 224"/>
          <p:cNvSpPr txBox="1"/>
          <p:nvPr/>
        </p:nvSpPr>
        <p:spPr>
          <a:xfrm>
            <a:off x="2825350" y="2193050"/>
            <a:ext cx="2671800" cy="227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lnSpc>
                <a:spcPct val="150000"/>
              </a:lnSpc>
              <a:spcBef>
                <a:spcPts val="0"/>
              </a:spcBef>
              <a:buNone/>
            </a:pPr>
            <a:r>
              <a:rPr b="1" lang="en" u="sng">
                <a:solidFill>
                  <a:schemeClr val="lt1"/>
                </a:solidFill>
              </a:rPr>
              <a:t>Serial</a:t>
            </a:r>
          </a:p>
          <a:p>
            <a:pPr indent="-228600" lvl="0" marL="457200" rtl="0">
              <a:lnSpc>
                <a:spcPct val="150000"/>
              </a:lnSpc>
              <a:spcBef>
                <a:spcPts val="0"/>
              </a:spcBef>
              <a:buClr>
                <a:schemeClr val="lt1"/>
              </a:buClr>
              <a:buChar char="➢"/>
            </a:pPr>
            <a:r>
              <a:rPr lang="en">
                <a:solidFill>
                  <a:schemeClr val="lt1"/>
                </a:solidFill>
              </a:rPr>
              <a:t>GPS</a:t>
            </a:r>
          </a:p>
          <a:p>
            <a:pPr indent="-228600" lvl="0" marL="457200" rtl="0">
              <a:lnSpc>
                <a:spcPct val="150000"/>
              </a:lnSpc>
              <a:spcBef>
                <a:spcPts val="0"/>
              </a:spcBef>
              <a:buClr>
                <a:schemeClr val="lt1"/>
              </a:buClr>
              <a:buChar char="➢"/>
            </a:pPr>
            <a:r>
              <a:rPr lang="en">
                <a:solidFill>
                  <a:schemeClr val="lt1"/>
                </a:solidFill>
              </a:rPr>
              <a:t>Bluetooth</a:t>
            </a:r>
          </a:p>
          <a:p>
            <a:pPr indent="-228600" lvl="0" marL="457200" rtl="0">
              <a:lnSpc>
                <a:spcPct val="150000"/>
              </a:lnSpc>
              <a:spcBef>
                <a:spcPts val="0"/>
              </a:spcBef>
              <a:buClr>
                <a:schemeClr val="lt1"/>
              </a:buClr>
              <a:buChar char="➢"/>
            </a:pPr>
            <a:r>
              <a:rPr lang="en">
                <a:solidFill>
                  <a:schemeClr val="lt1"/>
                </a:solidFill>
              </a:rPr>
              <a:t>Debug Port</a:t>
            </a:r>
          </a:p>
        </p:txBody>
      </p:sp>
      <p:sp>
        <p:nvSpPr>
          <p:cNvPr id="225" name="Shape 225"/>
          <p:cNvSpPr txBox="1"/>
          <p:nvPr/>
        </p:nvSpPr>
        <p:spPr>
          <a:xfrm>
            <a:off x="59975" y="2193050"/>
            <a:ext cx="2856000" cy="200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lnSpc>
                <a:spcPct val="150000"/>
              </a:lnSpc>
              <a:spcBef>
                <a:spcPts val="0"/>
              </a:spcBef>
              <a:buNone/>
            </a:pPr>
            <a:r>
              <a:rPr b="1" lang="en" u="sng">
                <a:solidFill>
                  <a:schemeClr val="lt1"/>
                </a:solidFill>
              </a:rPr>
              <a:t>General Purpose I/O</a:t>
            </a:r>
          </a:p>
          <a:p>
            <a:pPr indent="-228600" lvl="0" marL="457200" rtl="0">
              <a:lnSpc>
                <a:spcPct val="150000"/>
              </a:lnSpc>
              <a:spcBef>
                <a:spcPts val="0"/>
              </a:spcBef>
              <a:buClr>
                <a:schemeClr val="lt1"/>
              </a:buClr>
              <a:buChar char="➢"/>
            </a:pPr>
            <a:r>
              <a:rPr lang="en">
                <a:solidFill>
                  <a:schemeClr val="lt1"/>
                </a:solidFill>
              </a:rPr>
              <a:t>Display</a:t>
            </a:r>
          </a:p>
          <a:p>
            <a:pPr indent="-228600" lvl="0" marL="457200" rtl="0">
              <a:lnSpc>
                <a:spcPct val="150000"/>
              </a:lnSpc>
              <a:spcBef>
                <a:spcPts val="0"/>
              </a:spcBef>
              <a:buClr>
                <a:schemeClr val="lt1"/>
              </a:buClr>
              <a:buChar char="➢"/>
            </a:pPr>
            <a:r>
              <a:rPr lang="en">
                <a:solidFill>
                  <a:schemeClr val="lt1"/>
                </a:solidFill>
              </a:rPr>
              <a:t>Heaters</a:t>
            </a:r>
          </a:p>
          <a:p>
            <a:pPr indent="-228600" lvl="0" marL="457200" rtl="0">
              <a:lnSpc>
                <a:spcPct val="150000"/>
              </a:lnSpc>
              <a:spcBef>
                <a:spcPts val="0"/>
              </a:spcBef>
              <a:buClr>
                <a:schemeClr val="lt1"/>
              </a:buClr>
              <a:buChar char="➢"/>
            </a:pPr>
            <a:r>
              <a:rPr lang="en">
                <a:solidFill>
                  <a:schemeClr val="lt1"/>
                </a:solidFill>
              </a:rPr>
              <a:t>LED</a:t>
            </a:r>
          </a:p>
          <a:p>
            <a:pPr indent="-228600" lvl="0" marL="457200" rtl="0">
              <a:lnSpc>
                <a:spcPct val="150000"/>
              </a:lnSpc>
              <a:spcBef>
                <a:spcPts val="0"/>
              </a:spcBef>
              <a:buClr>
                <a:schemeClr val="lt1"/>
              </a:buClr>
              <a:buChar char="➢"/>
            </a:pPr>
            <a:r>
              <a:rPr lang="en">
                <a:solidFill>
                  <a:schemeClr val="lt1"/>
                </a:solidFill>
              </a:rPr>
              <a:t>Battery Charging Stat</a:t>
            </a:r>
          </a:p>
          <a:p>
            <a:pPr indent="-228600" lvl="0" marL="457200" rtl="0">
              <a:lnSpc>
                <a:spcPct val="150000"/>
              </a:lnSpc>
              <a:spcBef>
                <a:spcPts val="0"/>
              </a:spcBef>
              <a:buClr>
                <a:schemeClr val="lt1"/>
              </a:buClr>
              <a:buChar char="➢"/>
            </a:pPr>
            <a:r>
              <a:rPr lang="en">
                <a:solidFill>
                  <a:schemeClr val="lt1"/>
                </a:solidFill>
              </a:rPr>
              <a:t>Low Battery Indicator</a:t>
            </a:r>
          </a:p>
          <a:p>
            <a:pPr indent="-228600" lvl="0" marL="457200" rtl="0">
              <a:lnSpc>
                <a:spcPct val="150000"/>
              </a:lnSpc>
              <a:spcBef>
                <a:spcPts val="0"/>
              </a:spcBef>
              <a:buClr>
                <a:schemeClr val="lt1"/>
              </a:buClr>
              <a:buChar char="➢"/>
            </a:pPr>
            <a:r>
              <a:rPr lang="en">
                <a:solidFill>
                  <a:schemeClr val="lt1"/>
                </a:solidFill>
              </a:rPr>
              <a:t>Servos (PWM)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26" name="Shape 226"/>
          <p:cNvSpPr txBox="1"/>
          <p:nvPr/>
        </p:nvSpPr>
        <p:spPr>
          <a:xfrm>
            <a:off x="231375" y="1045250"/>
            <a:ext cx="6661800" cy="93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-342900" lvl="0" marL="457200" rtl="0">
              <a:lnSpc>
                <a:spcPct val="150000"/>
              </a:lnSpc>
              <a:spcBef>
                <a:spcPts val="0"/>
              </a:spcBef>
              <a:buClr>
                <a:schemeClr val="lt1"/>
              </a:buClr>
              <a:buSzPct val="100000"/>
              <a:buChar char="●"/>
            </a:pPr>
            <a:r>
              <a:rPr b="1" lang="en" sz="1800">
                <a:solidFill>
                  <a:schemeClr val="lt1"/>
                </a:solidFill>
              </a:rPr>
              <a:t>Needed variety of pins to accommodate our features. </a:t>
            </a:r>
          </a:p>
          <a:p>
            <a:pPr indent="-342900" lvl="0" marL="457200" rtl="0">
              <a:lnSpc>
                <a:spcPct val="150000"/>
              </a:lnSpc>
              <a:spcBef>
                <a:spcPts val="0"/>
              </a:spcBef>
              <a:buClr>
                <a:schemeClr val="lt1"/>
              </a:buClr>
              <a:buSzPct val="100000"/>
              <a:buChar char="●"/>
            </a:pPr>
            <a:r>
              <a:rPr b="1" lang="en" sz="1800">
                <a:solidFill>
                  <a:schemeClr val="lt1"/>
                </a:solidFill>
              </a:rPr>
              <a:t>3 Serial Ports and a variety of I/O pins.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Shape 231"/>
          <p:cNvSpPr txBox="1"/>
          <p:nvPr>
            <p:ph type="title"/>
          </p:nvPr>
        </p:nvSpPr>
        <p:spPr>
          <a:xfrm>
            <a:off x="145825" y="59172"/>
            <a:ext cx="8222100" cy="838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Microcontroller</a:t>
            </a:r>
          </a:p>
        </p:txBody>
      </p:sp>
      <p:pic>
        <p:nvPicPr>
          <p:cNvPr id="232" name="Shape 2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41300" y="897975"/>
            <a:ext cx="5238199" cy="3968375"/>
          </a:xfrm>
          <a:prstGeom prst="rect">
            <a:avLst/>
          </a:prstGeom>
          <a:noFill/>
          <a:ln cap="flat" cmpd="sng" w="28575">
            <a:solidFill>
              <a:schemeClr val="accent6"/>
            </a:solidFill>
            <a:prstDash val="solid"/>
            <a:round/>
            <a:headEnd len="med" w="med" type="none"/>
            <a:tailEnd len="med" w="med" type="none"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 txBox="1"/>
          <p:nvPr>
            <p:ph type="title"/>
          </p:nvPr>
        </p:nvSpPr>
        <p:spPr>
          <a:xfrm>
            <a:off x="204625" y="67822"/>
            <a:ext cx="8222100" cy="838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i="1" lang="en"/>
              <a:t>What is PCR? </a:t>
            </a:r>
          </a:p>
        </p:txBody>
      </p:sp>
      <p:sp>
        <p:nvSpPr>
          <p:cNvPr id="95" name="Shape 95"/>
          <p:cNvSpPr txBox="1"/>
          <p:nvPr>
            <p:ph idx="4294967295" type="body"/>
          </p:nvPr>
        </p:nvSpPr>
        <p:spPr>
          <a:xfrm>
            <a:off x="204625" y="980600"/>
            <a:ext cx="3247800" cy="3974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</a:rPr>
              <a:t>PCR stands for Polymerase Chain Reaction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</a:rPr>
              <a:t>PCR is a technique that is able to amplify a gene or DNA sequence multiple times</a:t>
            </a:r>
            <a:br>
              <a:rPr lang="en" sz="1400">
                <a:solidFill>
                  <a:srgbClr val="FFFFFF"/>
                </a:solidFill>
              </a:rPr>
            </a:br>
            <a:br>
              <a:rPr lang="en" sz="1400">
                <a:solidFill>
                  <a:srgbClr val="FFFFFF"/>
                </a:solidFill>
              </a:rPr>
            </a:b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1200">
              <a:solidFill>
                <a:srgbClr val="FFFFFF"/>
              </a:solidFill>
            </a:endParaRPr>
          </a:p>
        </p:txBody>
      </p:sp>
      <p:sp>
        <p:nvSpPr>
          <p:cNvPr id="96" name="Shape 96"/>
          <p:cNvSpPr txBox="1"/>
          <p:nvPr/>
        </p:nvSpPr>
        <p:spPr>
          <a:xfrm>
            <a:off x="4137025" y="3914825"/>
            <a:ext cx="4695000" cy="89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 sz="1200">
              <a:solidFill>
                <a:srgbClr val="FFFFFF"/>
              </a:solidFill>
            </a:endParaRPr>
          </a:p>
        </p:txBody>
      </p:sp>
      <p:pic>
        <p:nvPicPr>
          <p:cNvPr id="97" name="Shape 9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11525" y="925713"/>
            <a:ext cx="5508164" cy="4084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/>
          <p:nvPr>
            <p:ph type="title"/>
          </p:nvPr>
        </p:nvSpPr>
        <p:spPr>
          <a:xfrm>
            <a:off x="177375" y="174897"/>
            <a:ext cx="8222100" cy="838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Application</a:t>
            </a:r>
          </a:p>
        </p:txBody>
      </p:sp>
      <p:sp>
        <p:nvSpPr>
          <p:cNvPr id="238" name="Shape 238"/>
          <p:cNvSpPr txBox="1"/>
          <p:nvPr/>
        </p:nvSpPr>
        <p:spPr>
          <a:xfrm>
            <a:off x="431250" y="1335825"/>
            <a:ext cx="810000" cy="34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descr="screen1phone.png" id="239" name="Shape 2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37750" y="1113522"/>
            <a:ext cx="2818549" cy="382500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ndroidlogo.png" id="240" name="Shape 2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55825" y="1748324"/>
            <a:ext cx="1910900" cy="3395174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Shape 241"/>
          <p:cNvSpPr txBox="1"/>
          <p:nvPr/>
        </p:nvSpPr>
        <p:spPr>
          <a:xfrm>
            <a:off x="344175" y="1223700"/>
            <a:ext cx="4397700" cy="319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lnSpc>
                <a:spcPct val="115000"/>
              </a:lnSpc>
              <a:spcBef>
                <a:spcPts val="0"/>
              </a:spcBef>
              <a:buClr>
                <a:schemeClr val="lt1"/>
              </a:buClr>
              <a:buChar char="●"/>
            </a:pPr>
            <a:r>
              <a:rPr lang="en">
                <a:solidFill>
                  <a:schemeClr val="lt1"/>
                </a:solidFill>
              </a:rPr>
              <a:t>Decided on Android for cheaper development and wide use.</a:t>
            </a:r>
          </a:p>
          <a:p>
            <a:pPr lv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  <a:p>
            <a:pPr indent="-228600" lvl="0" marL="457200" rtl="0">
              <a:lnSpc>
                <a:spcPct val="115000"/>
              </a:lnSpc>
              <a:spcBef>
                <a:spcPts val="0"/>
              </a:spcBef>
              <a:buClr>
                <a:schemeClr val="lt1"/>
              </a:buClr>
              <a:buChar char="●"/>
            </a:pPr>
            <a:r>
              <a:rPr lang="en">
                <a:solidFill>
                  <a:schemeClr val="lt1"/>
                </a:solidFill>
              </a:rPr>
              <a:t>Developed using the </a:t>
            </a:r>
            <a:r>
              <a:rPr lang="en">
                <a:solidFill>
                  <a:schemeClr val="lt1"/>
                </a:solidFill>
              </a:rPr>
              <a:t>android stu</a:t>
            </a:r>
            <a:r>
              <a:rPr lang="en">
                <a:solidFill>
                  <a:schemeClr val="lt1"/>
                </a:solidFill>
              </a:rPr>
              <a:t>dio IDE.</a:t>
            </a:r>
          </a:p>
          <a:p>
            <a:pPr lv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  <a:p>
            <a:pPr indent="-228600" lvl="0" marL="457200">
              <a:lnSpc>
                <a:spcPct val="115000"/>
              </a:lnSpc>
              <a:spcBef>
                <a:spcPts val="0"/>
              </a:spcBef>
              <a:buClr>
                <a:schemeClr val="lt1"/>
              </a:buClr>
              <a:buChar char="●"/>
            </a:pPr>
            <a:r>
              <a:rPr lang="en">
                <a:solidFill>
                  <a:schemeClr val="lt1"/>
                </a:solidFill>
              </a:rPr>
              <a:t>Testing on a Samsung android tablet and Galaxy S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Shape 246"/>
          <p:cNvSpPr txBox="1"/>
          <p:nvPr>
            <p:ph type="title"/>
          </p:nvPr>
        </p:nvSpPr>
        <p:spPr>
          <a:xfrm>
            <a:off x="177375" y="174897"/>
            <a:ext cx="8222100" cy="838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Application</a:t>
            </a:r>
          </a:p>
        </p:txBody>
      </p:sp>
      <p:sp>
        <p:nvSpPr>
          <p:cNvPr id="247" name="Shape 247"/>
          <p:cNvSpPr txBox="1"/>
          <p:nvPr/>
        </p:nvSpPr>
        <p:spPr>
          <a:xfrm>
            <a:off x="431250" y="1335825"/>
            <a:ext cx="810000" cy="34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descr="customTestPhone.png" id="248" name="Shape 2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62725" y="1166097"/>
            <a:ext cx="2818549" cy="382500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estingGraphPhone.png" id="249" name="Shape 2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80924" y="1166097"/>
            <a:ext cx="2818549" cy="3825004"/>
          </a:xfrm>
          <a:prstGeom prst="rect">
            <a:avLst/>
          </a:prstGeom>
          <a:noFill/>
          <a:ln>
            <a:noFill/>
          </a:ln>
        </p:spPr>
      </p:pic>
      <p:sp>
        <p:nvSpPr>
          <p:cNvPr id="250" name="Shape 250"/>
          <p:cNvSpPr txBox="1"/>
          <p:nvPr/>
        </p:nvSpPr>
        <p:spPr>
          <a:xfrm>
            <a:off x="210325" y="1261975"/>
            <a:ext cx="3002099" cy="290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lnSpc>
                <a:spcPct val="115000"/>
              </a:lnSpc>
              <a:spcBef>
                <a:spcPts val="0"/>
              </a:spcBef>
              <a:buNone/>
            </a:pPr>
            <a:r>
              <a:rPr b="1" lang="en">
                <a:solidFill>
                  <a:schemeClr val="lt1"/>
                </a:solidFill>
              </a:rPr>
              <a:t>Four</a:t>
            </a:r>
            <a:r>
              <a:rPr b="1" lang="en">
                <a:solidFill>
                  <a:schemeClr val="lt1"/>
                </a:solidFill>
              </a:rPr>
              <a:t> simple screens that progress in a linear sequence.</a:t>
            </a:r>
            <a:br>
              <a:rPr lang="en">
                <a:solidFill>
                  <a:schemeClr val="lt1"/>
                </a:solidFill>
              </a:rPr>
            </a:br>
          </a:p>
          <a:p>
            <a:pPr indent="-228600" lvl="0" marL="457200">
              <a:lnSpc>
                <a:spcPct val="150000"/>
              </a:lnSpc>
              <a:spcBef>
                <a:spcPts val="0"/>
              </a:spcBef>
              <a:buClr>
                <a:schemeClr val="lt1"/>
              </a:buClr>
              <a:buChar char="➢"/>
            </a:pPr>
            <a:r>
              <a:rPr lang="en">
                <a:solidFill>
                  <a:schemeClr val="lt1"/>
                </a:solidFill>
              </a:rPr>
              <a:t>Main Start Screen</a:t>
            </a:r>
          </a:p>
          <a:p>
            <a:pPr indent="-228600" lvl="0" marL="457200">
              <a:lnSpc>
                <a:spcPct val="150000"/>
              </a:lnSpc>
              <a:spcBef>
                <a:spcPts val="0"/>
              </a:spcBef>
              <a:buClr>
                <a:schemeClr val="lt1"/>
              </a:buClr>
              <a:buChar char="➢"/>
            </a:pPr>
            <a:r>
              <a:rPr lang="en">
                <a:solidFill>
                  <a:schemeClr val="lt1"/>
                </a:solidFill>
              </a:rPr>
              <a:t>Custom Test Screen</a:t>
            </a:r>
          </a:p>
          <a:p>
            <a:pPr indent="-228600" lvl="0" marL="457200">
              <a:lnSpc>
                <a:spcPct val="150000"/>
              </a:lnSpc>
              <a:spcBef>
                <a:spcPts val="0"/>
              </a:spcBef>
              <a:buClr>
                <a:schemeClr val="lt1"/>
              </a:buClr>
              <a:buChar char="➢"/>
            </a:pPr>
            <a:r>
              <a:rPr lang="en">
                <a:solidFill>
                  <a:schemeClr val="lt1"/>
                </a:solidFill>
              </a:rPr>
              <a:t>Test Running Screen</a:t>
            </a:r>
          </a:p>
          <a:p>
            <a:pPr indent="-228600" lvl="0" marL="457200">
              <a:lnSpc>
                <a:spcPct val="150000"/>
              </a:lnSpc>
              <a:spcBef>
                <a:spcPts val="0"/>
              </a:spcBef>
              <a:buClr>
                <a:schemeClr val="lt1"/>
              </a:buClr>
              <a:buChar char="➢"/>
            </a:pPr>
            <a:r>
              <a:rPr lang="en">
                <a:solidFill>
                  <a:schemeClr val="lt1"/>
                </a:solidFill>
              </a:rPr>
              <a:t>Result/Submission Page</a:t>
            </a:r>
          </a:p>
        </p:txBody>
      </p:sp>
      <p:pic>
        <p:nvPicPr>
          <p:cNvPr descr="testingGraphPhone.png" id="251" name="Shape 25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29025" y="1130871"/>
            <a:ext cx="2870449" cy="38954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Shape 256"/>
          <p:cNvSpPr txBox="1"/>
          <p:nvPr>
            <p:ph type="title"/>
          </p:nvPr>
        </p:nvSpPr>
        <p:spPr>
          <a:xfrm>
            <a:off x="177375" y="185397"/>
            <a:ext cx="8222100" cy="838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Database</a:t>
            </a:r>
          </a:p>
        </p:txBody>
      </p:sp>
      <p:sp>
        <p:nvSpPr>
          <p:cNvPr id="257" name="Shape 257"/>
          <p:cNvSpPr txBox="1"/>
          <p:nvPr/>
        </p:nvSpPr>
        <p:spPr>
          <a:xfrm>
            <a:off x="177375" y="984725"/>
            <a:ext cx="3409500" cy="196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b="1" lang="en">
                <a:solidFill>
                  <a:schemeClr val="lt1"/>
                </a:solidFill>
              </a:rPr>
              <a:t>Google Fusion Tables</a:t>
            </a:r>
            <a:br>
              <a:rPr b="1" lang="en">
                <a:solidFill>
                  <a:schemeClr val="lt1"/>
                </a:solidFill>
              </a:rPr>
            </a:br>
          </a:p>
          <a:p>
            <a:pPr indent="-228600" lvl="0" marL="457200">
              <a:lnSpc>
                <a:spcPct val="100000"/>
              </a:lnSpc>
              <a:spcBef>
                <a:spcPts val="0"/>
              </a:spcBef>
              <a:buClr>
                <a:schemeClr val="lt1"/>
              </a:buClr>
              <a:buChar char="●"/>
            </a:pPr>
            <a:r>
              <a:rPr lang="en">
                <a:solidFill>
                  <a:schemeClr val="lt1"/>
                </a:solidFill>
              </a:rPr>
              <a:t>Much like an excel spreadsheet</a:t>
            </a:r>
            <a:br>
              <a:rPr lang="en">
                <a:solidFill>
                  <a:schemeClr val="lt1"/>
                </a:solidFill>
              </a:rPr>
            </a:br>
          </a:p>
          <a:p>
            <a:pPr indent="-228600" lvl="0" marL="457200">
              <a:lnSpc>
                <a:spcPct val="100000"/>
              </a:lnSpc>
              <a:spcBef>
                <a:spcPts val="0"/>
              </a:spcBef>
              <a:buClr>
                <a:schemeClr val="lt1"/>
              </a:buClr>
              <a:buChar char="●"/>
            </a:pPr>
            <a:r>
              <a:rPr lang="en">
                <a:solidFill>
                  <a:schemeClr val="lt1"/>
                </a:solidFill>
              </a:rPr>
              <a:t>Rows can be added by anyone </a:t>
            </a:r>
            <a:br>
              <a:rPr lang="en">
                <a:solidFill>
                  <a:schemeClr val="lt1"/>
                </a:solidFill>
              </a:rPr>
            </a:br>
          </a:p>
          <a:p>
            <a:pPr indent="-228600" lvl="0" marL="457200" rtl="0">
              <a:lnSpc>
                <a:spcPct val="100000"/>
              </a:lnSpc>
              <a:spcBef>
                <a:spcPts val="0"/>
              </a:spcBef>
              <a:buClr>
                <a:schemeClr val="lt1"/>
              </a:buClr>
              <a:buChar char="●"/>
            </a:pPr>
            <a:r>
              <a:rPr lang="en">
                <a:solidFill>
                  <a:schemeClr val="lt1"/>
                </a:solidFill>
              </a:rPr>
              <a:t>Only Registered Viewers can see the table</a:t>
            </a:r>
          </a:p>
        </p:txBody>
      </p:sp>
      <p:pic>
        <p:nvPicPr>
          <p:cNvPr id="258" name="Shape 258"/>
          <p:cNvPicPr preferRelativeResize="0"/>
          <p:nvPr/>
        </p:nvPicPr>
        <p:blipFill rotWithShape="1">
          <a:blip r:embed="rId3">
            <a:alphaModFix/>
          </a:blip>
          <a:srcRect b="18173" l="0" r="35086" t="0"/>
          <a:stretch/>
        </p:blipFill>
        <p:spPr>
          <a:xfrm>
            <a:off x="3476300" y="1142423"/>
            <a:ext cx="5509874" cy="3780199"/>
          </a:xfrm>
          <a:prstGeom prst="rect">
            <a:avLst/>
          </a:prstGeom>
          <a:noFill/>
          <a:ln cap="flat" cmpd="sng" w="28575">
            <a:solidFill>
              <a:schemeClr val="accent6"/>
            </a:solidFill>
            <a:prstDash val="solid"/>
            <a:round/>
            <a:headEnd len="med" w="med" type="none"/>
            <a:tailEnd len="med" w="med" type="none"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Shape 263"/>
          <p:cNvSpPr txBox="1"/>
          <p:nvPr>
            <p:ph type="title"/>
          </p:nvPr>
        </p:nvSpPr>
        <p:spPr>
          <a:xfrm>
            <a:off x="177375" y="185397"/>
            <a:ext cx="8222100" cy="838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Database</a:t>
            </a:r>
          </a:p>
        </p:txBody>
      </p:sp>
      <p:sp>
        <p:nvSpPr>
          <p:cNvPr id="264" name="Shape 264"/>
          <p:cNvSpPr txBox="1"/>
          <p:nvPr/>
        </p:nvSpPr>
        <p:spPr>
          <a:xfrm>
            <a:off x="334600" y="2523975"/>
            <a:ext cx="2590800" cy="89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>
                <a:solidFill>
                  <a:schemeClr val="lt1"/>
                </a:solidFill>
              </a:rPr>
              <a:t>Locations can even be mapped for quick trend views</a:t>
            </a:r>
          </a:p>
        </p:txBody>
      </p:sp>
      <p:pic>
        <p:nvPicPr>
          <p:cNvPr id="265" name="Shape 2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04325" y="1461784"/>
            <a:ext cx="5913800" cy="3023170"/>
          </a:xfrm>
          <a:prstGeom prst="rect">
            <a:avLst/>
          </a:prstGeom>
          <a:noFill/>
          <a:ln cap="flat" cmpd="sng" w="28575">
            <a:solidFill>
              <a:schemeClr val="accent6"/>
            </a:solidFill>
            <a:prstDash val="solid"/>
            <a:round/>
            <a:headEnd len="med" w="med" type="none"/>
            <a:tailEnd len="med" w="med" type="none"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Shape 270"/>
          <p:cNvSpPr txBox="1"/>
          <p:nvPr>
            <p:ph type="title"/>
          </p:nvPr>
        </p:nvSpPr>
        <p:spPr>
          <a:xfrm>
            <a:off x="277175" y="140222"/>
            <a:ext cx="8222100" cy="838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Display</a:t>
            </a:r>
          </a:p>
        </p:txBody>
      </p:sp>
      <p:graphicFrame>
        <p:nvGraphicFramePr>
          <p:cNvPr id="271" name="Shape 271"/>
          <p:cNvGraphicFramePr/>
          <p:nvPr/>
        </p:nvGraphicFramePr>
        <p:xfrm>
          <a:off x="4597850" y="10847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{87EBC8C7-26CC-485C-BED6-E2B0B9E79B70}</a:tableStyleId>
              </a:tblPr>
              <a:tblGrid>
                <a:gridCol w="927925"/>
                <a:gridCol w="1051325"/>
                <a:gridCol w="1110975"/>
                <a:gridCol w="1191900"/>
              </a:tblGrid>
              <a:tr h="699050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 sz="12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2700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b="1" lang="en" sz="1200">
                          <a:solidFill>
                            <a:srgbClr val="FFFFFF"/>
                          </a:solidFill>
                          <a:highlight>
                            <a:srgbClr val="000000"/>
                          </a:highlight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Adafruit TFT Touch Shield v2</a:t>
                      </a:r>
                    </a:p>
                  </a:txBody>
                  <a:tcPr marT="63500" marB="63500" marR="63500" marL="63500">
                    <a:lnL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b="1" lang="en" sz="1200">
                          <a:solidFill>
                            <a:srgbClr val="FFFFFF"/>
                          </a:solidFill>
                          <a:highlight>
                            <a:srgbClr val="000000"/>
                          </a:highlight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Capacitive</a:t>
                      </a:r>
                    </a:p>
                  </a:txBody>
                  <a:tcPr marT="63500" marB="63500" marR="63500" marL="63500">
                    <a:lnL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b="1" lang="en" sz="1200">
                          <a:solidFill>
                            <a:srgbClr val="FFFFFF"/>
                          </a:solidFill>
                          <a:highlight>
                            <a:srgbClr val="000000"/>
                          </a:highlight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Resistive</a:t>
                      </a:r>
                    </a:p>
                  </a:txBody>
                  <a:tcPr marT="63500" marB="63500" marR="63500" marL="63500">
                    <a:lnL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000000"/>
                    </a:solidFill>
                  </a:tcPr>
                </a:tc>
              </a:tr>
              <a:tr h="699050">
                <a:tc>
                  <a:txBody>
                    <a:bodyPr>
                      <a:noAutofit/>
                    </a:bodyPr>
                    <a:lstStyle/>
                    <a:p>
                      <a:pPr lvl="0" rtl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b="1" lang="en" sz="1200">
                          <a:solidFill>
                            <a:srgbClr val="F3F3F3"/>
                          </a:solidFill>
                          <a:highlight>
                            <a:srgbClr val="000000"/>
                          </a:highlight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Voltage </a:t>
                      </a:r>
                      <a:r>
                        <a:rPr b="1" lang="en" sz="1200">
                          <a:solidFill>
                            <a:srgbClr val="F3F3F3"/>
                          </a:solidFill>
                          <a:highlight>
                            <a:srgbClr val="000000"/>
                          </a:highlight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Compatibility</a:t>
                      </a:r>
                    </a:p>
                  </a:txBody>
                  <a:tcPr marT="63500" marB="63500" marR="63500" marL="63500">
                    <a:lnL cap="flat" cmpd="sng" w="12700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T cap="flat" cmpd="sng" w="12700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2700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highlight>
                            <a:srgbClr val="999999"/>
                          </a:highlight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Up to 3.3V</a:t>
                      </a:r>
                    </a:p>
                  </a:txBody>
                  <a:tcPr marT="63500" marB="63500" marR="63500" marL="63500">
                    <a:lnT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999999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highlight>
                            <a:srgbClr val="999999"/>
                          </a:highlight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Up to 3.3V</a:t>
                      </a:r>
                    </a:p>
                  </a:txBody>
                  <a:tcPr marT="63500" marB="63500" marR="63500" marL="63500">
                    <a:lnT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999999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highlight>
                            <a:srgbClr val="999999"/>
                          </a:highlight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Up to 5V</a:t>
                      </a:r>
                    </a:p>
                  </a:txBody>
                  <a:tcPr marT="63500" marB="63500" marR="63500" marL="63500">
                    <a:lnR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999999"/>
                    </a:solidFill>
                  </a:tcPr>
                </a:tc>
              </a:tr>
              <a:tr h="430800">
                <a:tc>
                  <a:txBody>
                    <a:bodyPr>
                      <a:noAutofit/>
                    </a:bodyPr>
                    <a:lstStyle/>
                    <a:p>
                      <a:pPr lvl="0" rtl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b="1" lang="en" sz="1200">
                          <a:solidFill>
                            <a:srgbClr val="F3F3F3"/>
                          </a:solidFill>
                          <a:highlight>
                            <a:srgbClr val="000000"/>
                          </a:highlight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Pins</a:t>
                      </a:r>
                    </a:p>
                  </a:txBody>
                  <a:tcPr marT="63500" marB="63500" marR="63500" marL="63500">
                    <a:lnL cap="flat" cmpd="sng" w="12700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T cap="flat" cmpd="sng" w="12700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2700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highlight>
                            <a:srgbClr val="B7B7B7"/>
                          </a:highlight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13</a:t>
                      </a:r>
                    </a:p>
                  </a:txBody>
                  <a:tcPr marT="63500" marB="63500" marR="63500" marL="63500">
                    <a:lnT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B7B7B7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highlight>
                            <a:srgbClr val="B7B7B7"/>
                          </a:highlight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13</a:t>
                      </a:r>
                    </a:p>
                  </a:txBody>
                  <a:tcPr marT="63500" marB="63500" marR="63500" marL="63500">
                    <a:lnT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B7B7B7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highlight>
                            <a:srgbClr val="B7B7B7"/>
                          </a:highlight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12</a:t>
                      </a:r>
                    </a:p>
                  </a:txBody>
                  <a:tcPr marT="63500" marB="63500" marR="63500" marL="63500">
                    <a:lnR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B7B7B7"/>
                    </a:solidFill>
                  </a:tcPr>
                </a:tc>
              </a:tr>
              <a:tr h="430800">
                <a:tc>
                  <a:txBody>
                    <a:bodyPr>
                      <a:noAutofit/>
                    </a:bodyPr>
                    <a:lstStyle/>
                    <a:p>
                      <a:pPr lvl="0" rtl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b="1" lang="en" sz="1200">
                          <a:solidFill>
                            <a:srgbClr val="F3F3F3"/>
                          </a:solidFill>
                          <a:highlight>
                            <a:srgbClr val="000000"/>
                          </a:highlight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Color</a:t>
                      </a:r>
                    </a:p>
                  </a:txBody>
                  <a:tcPr marT="63500" marB="63500" marR="63500" marL="63500">
                    <a:lnL cap="flat" cmpd="sng" w="12700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T cap="flat" cmpd="sng" w="12700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2700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highlight>
                            <a:srgbClr val="999999"/>
                          </a:highlight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18-bit</a:t>
                      </a:r>
                    </a:p>
                  </a:txBody>
                  <a:tcPr marT="63500" marB="63500" marR="63500" marL="63500">
                    <a:lnT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2700">
                      <a:solidFill>
                        <a:srgbClr val="F3F3F3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999999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highlight>
                            <a:srgbClr val="999999"/>
                          </a:highlight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18-bit</a:t>
                      </a:r>
                    </a:p>
                  </a:txBody>
                  <a:tcPr marT="63500" marB="63500" marR="63500" marL="63500">
                    <a:lnT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2700">
                      <a:solidFill>
                        <a:srgbClr val="F3F3F3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999999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highlight>
                            <a:srgbClr val="999999"/>
                          </a:highlight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8-bit</a:t>
                      </a:r>
                    </a:p>
                  </a:txBody>
                  <a:tcPr marT="63500" marB="63500" marR="63500" marL="63500">
                    <a:lnR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2700">
                      <a:solidFill>
                        <a:srgbClr val="F3F3F3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999999"/>
                    </a:solidFill>
                  </a:tcPr>
                </a:tc>
              </a:tr>
              <a:tr h="699050">
                <a:tc>
                  <a:txBody>
                    <a:bodyPr>
                      <a:noAutofit/>
                    </a:bodyPr>
                    <a:lstStyle/>
                    <a:p>
                      <a:pPr lvl="0" rtl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b="1" lang="en" sz="1200">
                          <a:solidFill>
                            <a:srgbClr val="F3F3F3"/>
                          </a:solidFill>
                          <a:highlight>
                            <a:srgbClr val="000000"/>
                          </a:highlight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Resolution (pixels)</a:t>
                      </a:r>
                    </a:p>
                  </a:txBody>
                  <a:tcPr marT="63500" marB="63500" marR="63500" marL="63500">
                    <a:lnL cap="flat" cmpd="sng" w="12700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T cap="flat" cmpd="sng" w="12700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2700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highlight>
                            <a:srgbClr val="CCCCCC"/>
                          </a:highlight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240x320</a:t>
                      </a:r>
                    </a:p>
                  </a:txBody>
                  <a:tcPr marT="63500" marB="63500" marR="63500" marL="63500">
                    <a:lnT cap="flat" cmpd="sng" w="12700">
                      <a:solidFill>
                        <a:srgbClr val="F3F3F3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2700">
                      <a:solidFill>
                        <a:srgbClr val="F3F3F3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highlight>
                            <a:srgbClr val="CCCCCC"/>
                          </a:highlight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240x320</a:t>
                      </a:r>
                    </a:p>
                  </a:txBody>
                  <a:tcPr marT="63500" marB="63500" marR="63500" marL="63500">
                    <a:lnT cap="flat" cmpd="sng" w="12700">
                      <a:solidFill>
                        <a:srgbClr val="F3F3F3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2700">
                      <a:solidFill>
                        <a:srgbClr val="F3F3F3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highlight>
                            <a:srgbClr val="CCCCCC"/>
                          </a:highlight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240x320</a:t>
                      </a:r>
                    </a:p>
                  </a:txBody>
                  <a:tcPr marT="63500" marB="63500" marR="63500" marL="63500">
                    <a:lnR cap="flat" cmpd="sng" w="12700">
                      <a:solidFill>
                        <a:srgbClr val="F3F3F3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2700">
                      <a:solidFill>
                        <a:srgbClr val="F3F3F3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2700">
                      <a:solidFill>
                        <a:srgbClr val="F3F3F3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CCCCCC"/>
                    </a:solidFill>
                  </a:tcPr>
                </a:tc>
              </a:tr>
              <a:tr h="699050">
                <a:tc>
                  <a:txBody>
                    <a:bodyPr>
                      <a:noAutofit/>
                    </a:bodyPr>
                    <a:lstStyle/>
                    <a:p>
                      <a:pPr lvl="0" rtl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b="1" lang="en" sz="1200">
                          <a:solidFill>
                            <a:srgbClr val="F3F3F3"/>
                          </a:solidFill>
                          <a:highlight>
                            <a:srgbClr val="000000"/>
                          </a:highlight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Size (Diagonal)</a:t>
                      </a:r>
                    </a:p>
                  </a:txBody>
                  <a:tcPr marT="63500" marB="63500" marR="63500" marL="63500">
                    <a:lnL cap="flat" cmpd="sng" w="12700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T cap="flat" cmpd="sng" w="12700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2700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highlight>
                            <a:srgbClr val="B7B7B7"/>
                          </a:highlight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2.8”</a:t>
                      </a:r>
                    </a:p>
                  </a:txBody>
                  <a:tcPr marT="63500" marB="63500" marR="63500" marL="63500">
                    <a:lnT cap="flat" cmpd="sng" w="12700">
                      <a:solidFill>
                        <a:srgbClr val="F3F3F3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2700">
                      <a:solidFill>
                        <a:srgbClr val="666666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B7B7B7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highlight>
                            <a:srgbClr val="B7B7B7"/>
                          </a:highlight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2.8”</a:t>
                      </a:r>
                    </a:p>
                  </a:txBody>
                  <a:tcPr marT="63500" marB="63500" marR="63500" marL="63500">
                    <a:lnT cap="flat" cmpd="sng" w="12700">
                      <a:solidFill>
                        <a:srgbClr val="F3F3F3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2700">
                      <a:solidFill>
                        <a:srgbClr val="666666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B7B7B7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highlight>
                            <a:srgbClr val="B7B7B7"/>
                          </a:highlight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2.8”</a:t>
                      </a:r>
                    </a:p>
                  </a:txBody>
                  <a:tcPr marT="63500" marB="63500" marR="63500" marL="63500">
                    <a:lnR cap="flat" cmpd="sng" w="12700">
                      <a:solidFill>
                        <a:srgbClr val="666666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2700">
                      <a:solidFill>
                        <a:srgbClr val="F3F3F3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2700">
                      <a:solidFill>
                        <a:srgbClr val="666666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B7B7B7"/>
                    </a:solidFill>
                  </a:tcPr>
                </a:tc>
              </a:tr>
            </a:tbl>
          </a:graphicData>
        </a:graphic>
      </p:graphicFrame>
      <p:pic>
        <p:nvPicPr>
          <p:cNvPr id="272" name="Shape 272"/>
          <p:cNvPicPr preferRelativeResize="0"/>
          <p:nvPr/>
        </p:nvPicPr>
        <p:blipFill rotWithShape="1">
          <a:blip r:embed="rId3">
            <a:alphaModFix/>
          </a:blip>
          <a:srcRect b="29985" l="26032" r="25362" t="21652"/>
          <a:stretch/>
        </p:blipFill>
        <p:spPr>
          <a:xfrm>
            <a:off x="139849" y="1477425"/>
            <a:ext cx="4282126" cy="2395605"/>
          </a:xfrm>
          <a:prstGeom prst="rect">
            <a:avLst/>
          </a:prstGeom>
          <a:noFill/>
          <a:ln>
            <a:noFill/>
          </a:ln>
        </p:spPr>
      </p:pic>
      <p:sp>
        <p:nvSpPr>
          <p:cNvPr id="273" name="Shape 273"/>
          <p:cNvSpPr/>
          <p:nvPr/>
        </p:nvSpPr>
        <p:spPr>
          <a:xfrm>
            <a:off x="7683275" y="1084775"/>
            <a:ext cx="1196700" cy="377100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Shape 278"/>
          <p:cNvSpPr txBox="1"/>
          <p:nvPr>
            <p:ph type="title"/>
          </p:nvPr>
        </p:nvSpPr>
        <p:spPr>
          <a:xfrm>
            <a:off x="310925" y="167572"/>
            <a:ext cx="8222100" cy="838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Bluetooth </a:t>
            </a:r>
          </a:p>
        </p:txBody>
      </p:sp>
      <p:sp>
        <p:nvSpPr>
          <p:cNvPr id="279" name="Shape 279"/>
          <p:cNvSpPr txBox="1"/>
          <p:nvPr>
            <p:ph idx="4294967295" type="body"/>
          </p:nvPr>
        </p:nvSpPr>
        <p:spPr>
          <a:xfrm>
            <a:off x="471400" y="1006375"/>
            <a:ext cx="8520600" cy="33390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graphicFrame>
        <p:nvGraphicFramePr>
          <p:cNvPr id="280" name="Shape 280"/>
          <p:cNvGraphicFramePr/>
          <p:nvPr/>
        </p:nvGraphicFramePr>
        <p:xfrm>
          <a:off x="2685350" y="10063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{F462A806-35D4-4879-9BDA-6EE1ABA7F847}</a:tableStyleId>
              </a:tblPr>
              <a:tblGrid>
                <a:gridCol w="1593550"/>
                <a:gridCol w="1593550"/>
                <a:gridCol w="1593550"/>
                <a:gridCol w="1593550"/>
              </a:tblGrid>
              <a:tr h="402425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 b="1" sz="12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2700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b="1" lang="en" sz="1200">
                          <a:solidFill>
                            <a:srgbClr val="FFFFFF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HC - 05</a:t>
                      </a:r>
                    </a:p>
                  </a:txBody>
                  <a:tcPr marT="63500" marB="63500" marR="63500" marL="63500">
                    <a:lnL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b="1" lang="en" sz="1200">
                          <a:solidFill>
                            <a:srgbClr val="FFFFFF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CC2564</a:t>
                      </a:r>
                    </a:p>
                  </a:txBody>
                  <a:tcPr marT="63500" marB="63500" marR="63500" marL="63500">
                    <a:lnL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b="1" lang="en" sz="1200">
                          <a:solidFill>
                            <a:srgbClr val="FFFFFF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XS3868</a:t>
                      </a:r>
                    </a:p>
                  </a:txBody>
                  <a:tcPr marT="63500" marB="63500" marR="63500" marL="63500">
                    <a:lnL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000000"/>
                    </a:solidFill>
                  </a:tcPr>
                </a:tc>
              </a:tr>
              <a:tr h="709200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b="1" lang="en" sz="1200">
                          <a:solidFill>
                            <a:srgbClr val="F3F3F3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Power supply:</a:t>
                      </a:r>
                    </a:p>
                  </a:txBody>
                  <a:tcPr marT="63500" marB="63500" marR="63500" marL="63500">
                    <a:lnL cap="flat" cmpd="sng" w="12700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2700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2700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2700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1.8 - 3.6V</a:t>
                      </a:r>
                    </a:p>
                  </a:txBody>
                  <a:tcPr marT="63500" marB="63500" marR="63500" marL="63500">
                    <a:lnL cap="flat" cmpd="sng" w="12700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B7B7B7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3.0 - 3.6V</a:t>
                      </a:r>
                    </a:p>
                  </a:txBody>
                  <a:tcPr marT="63500" marB="63500" marR="63500" marL="63500">
                    <a:lnL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B7B7B7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3.6 - 4.2V</a:t>
                      </a:r>
                    </a:p>
                  </a:txBody>
                  <a:tcPr marT="63500" marB="63500" marR="63500" marL="63500">
                    <a:lnL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B7B7B7"/>
                    </a:solidFill>
                  </a:tcPr>
                </a:tc>
              </a:tr>
              <a:tr h="634975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b="1" lang="en" sz="1200">
                          <a:solidFill>
                            <a:srgbClr val="F3F3F3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Range:</a:t>
                      </a:r>
                    </a:p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 b="1" sz="1200">
                        <a:solidFill>
                          <a:srgbClr val="F3F3F3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2700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2700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2700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10 meters</a:t>
                      </a:r>
                    </a:p>
                  </a:txBody>
                  <a:tcPr marT="63500" marB="63500" marR="63500" marL="63500">
                    <a:lnL cap="flat" cmpd="sng" w="12700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999999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10 meters</a:t>
                      </a:r>
                    </a:p>
                  </a:txBody>
                  <a:tcPr marT="63500" marB="63500" marR="63500" marL="63500">
                    <a:lnL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999999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10 meters</a:t>
                      </a:r>
                    </a:p>
                  </a:txBody>
                  <a:tcPr marT="63500" marB="63500" marR="63500" marL="63500">
                    <a:lnL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999999"/>
                    </a:solidFill>
                  </a:tcPr>
                </a:tc>
              </a:tr>
              <a:tr h="399950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b="1" lang="en" sz="1200">
                          <a:solidFill>
                            <a:srgbClr val="F3F3F3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UART Baud Rate:</a:t>
                      </a:r>
                    </a:p>
                  </a:txBody>
                  <a:tcPr marT="63500" marB="63500" marR="63500" marL="63500">
                    <a:lnL cap="flat" cmpd="sng" w="12700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2700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2700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2700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 9600~460800bps</a:t>
                      </a:r>
                    </a:p>
                  </a:txBody>
                  <a:tcPr marT="63500" marB="63500" marR="63500" marL="63500">
                    <a:lnL cap="flat" cmpd="sng" w="12700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B7B7B7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2400~460800bps</a:t>
                      </a:r>
                    </a:p>
                  </a:txBody>
                  <a:tcPr marT="63500" marB="63500" marR="63500" marL="63500">
                    <a:lnL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B7B7B7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115200bps</a:t>
                      </a:r>
                    </a:p>
                  </a:txBody>
                  <a:tcPr marT="63500" marB="63500" marR="63500" marL="63500">
                    <a:lnL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B7B7B7"/>
                    </a:solidFill>
                  </a:tcPr>
                </a:tc>
              </a:tr>
              <a:tr h="634975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b="1" lang="en" sz="1200">
                          <a:solidFill>
                            <a:srgbClr val="F3F3F3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Size: </a:t>
                      </a:r>
                    </a:p>
                  </a:txBody>
                  <a:tcPr marT="63500" marB="63500" marR="63500" marL="63500">
                    <a:lnL cap="flat" cmpd="sng" w="12700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2700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2700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2700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12.7mmx27mm</a:t>
                      </a:r>
                    </a:p>
                  </a:txBody>
                  <a:tcPr marT="63500" marB="63500" marR="63500" marL="63500">
                    <a:lnL cap="flat" cmpd="sng" w="12700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2700">
                      <a:solidFill>
                        <a:srgbClr val="F3F3F3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999999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76.2mmx25.4mm</a:t>
                      </a:r>
                    </a:p>
                  </a:txBody>
                  <a:tcPr marT="63500" marB="63500" marR="63500" marL="63500">
                    <a:lnL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2700">
                      <a:solidFill>
                        <a:srgbClr val="F3F3F3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999999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35mmx15mm</a:t>
                      </a:r>
                    </a:p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 sz="12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2700">
                      <a:solidFill>
                        <a:srgbClr val="F3F3F3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999999"/>
                    </a:solidFill>
                  </a:tcPr>
                </a:tc>
              </a:tr>
              <a:tr h="399950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b="1" lang="en" sz="1200">
                          <a:solidFill>
                            <a:srgbClr val="F3F3F3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Bluetooth </a:t>
                      </a:r>
                    </a:p>
                  </a:txBody>
                  <a:tcPr marT="63500" marB="63500" marR="63500" marL="63500">
                    <a:lnL cap="flat" cmpd="sng" w="12700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2700">
                      <a:solidFill>
                        <a:srgbClr val="F3F3F3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2700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2700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V2.0+EDR</a:t>
                      </a:r>
                    </a:p>
                  </a:txBody>
                  <a:tcPr marT="63500" marB="63500" marR="63500" marL="63500">
                    <a:lnL cap="flat" cmpd="sng" w="12700">
                      <a:solidFill>
                        <a:srgbClr val="F3F3F3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2700">
                      <a:solidFill>
                        <a:srgbClr val="F3F3F3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2700">
                      <a:solidFill>
                        <a:srgbClr val="F3F3F3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2700">
                      <a:solidFill>
                        <a:srgbClr val="F3F3F3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4.1(BR/EDR, BLE)</a:t>
                      </a:r>
                    </a:p>
                  </a:txBody>
                  <a:tcPr marT="63500" marB="63500" marR="63500" marL="63500">
                    <a:lnL cap="flat" cmpd="sng" w="12700">
                      <a:solidFill>
                        <a:srgbClr val="F3F3F3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2700">
                      <a:solidFill>
                        <a:srgbClr val="F3F3F3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2700">
                      <a:solidFill>
                        <a:srgbClr val="F3F3F3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2700">
                      <a:solidFill>
                        <a:srgbClr val="F3F3F3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V2.0</a:t>
                      </a:r>
                    </a:p>
                  </a:txBody>
                  <a:tcPr marT="63500" marB="63500" marR="63500" marL="63500">
                    <a:lnL cap="flat" cmpd="sng" w="12700">
                      <a:solidFill>
                        <a:srgbClr val="F3F3F3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2700">
                      <a:solidFill>
                        <a:srgbClr val="F3F3F3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2700">
                      <a:solidFill>
                        <a:srgbClr val="F3F3F3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2700">
                      <a:solidFill>
                        <a:srgbClr val="F3F3F3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CCCCCC"/>
                    </a:solidFill>
                  </a:tcPr>
                </a:tc>
              </a:tr>
              <a:tr h="399950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b="1" lang="en" sz="1200">
                          <a:solidFill>
                            <a:srgbClr val="F3F3F3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Cost</a:t>
                      </a:r>
                    </a:p>
                  </a:txBody>
                  <a:tcPr marT="63500" marB="63500" marR="63500" marL="63500">
                    <a:lnL cap="flat" cmpd="sng" w="12700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2700">
                      <a:solidFill>
                        <a:srgbClr val="666666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2700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2700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$7.99</a:t>
                      </a:r>
                    </a:p>
                  </a:txBody>
                  <a:tcPr marT="63500" marB="63500" marR="63500" marL="63500">
                    <a:lnL cap="flat" cmpd="sng" w="12700">
                      <a:solidFill>
                        <a:srgbClr val="666666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2700">
                      <a:solidFill>
                        <a:srgbClr val="666666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2700">
                      <a:solidFill>
                        <a:srgbClr val="F3F3F3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2700">
                      <a:solidFill>
                        <a:srgbClr val="666666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B7B7B7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$14.99</a:t>
                      </a:r>
                    </a:p>
                  </a:txBody>
                  <a:tcPr marT="63500" marB="63500" marR="63500" marL="63500">
                    <a:lnL cap="flat" cmpd="sng" w="12700">
                      <a:solidFill>
                        <a:srgbClr val="666666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2700">
                      <a:solidFill>
                        <a:srgbClr val="666666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2700">
                      <a:solidFill>
                        <a:srgbClr val="F3F3F3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2700">
                      <a:solidFill>
                        <a:srgbClr val="666666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B7B7B7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$8.29</a:t>
                      </a:r>
                    </a:p>
                  </a:txBody>
                  <a:tcPr marT="63500" marB="63500" marR="63500" marL="63500">
                    <a:lnL cap="flat" cmpd="sng" w="12700">
                      <a:solidFill>
                        <a:srgbClr val="666666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2700">
                      <a:solidFill>
                        <a:srgbClr val="666666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2700">
                      <a:solidFill>
                        <a:srgbClr val="F3F3F3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2700">
                      <a:solidFill>
                        <a:srgbClr val="666666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B7B7B7"/>
                    </a:solidFill>
                  </a:tcPr>
                </a:tc>
              </a:tr>
            </a:tbl>
          </a:graphicData>
        </a:graphic>
      </p:graphicFrame>
      <p:pic>
        <p:nvPicPr>
          <p:cNvPr id="281" name="Shape 281"/>
          <p:cNvPicPr preferRelativeResize="0"/>
          <p:nvPr/>
        </p:nvPicPr>
        <p:blipFill rotWithShape="1">
          <a:blip r:embed="rId3">
            <a:alphaModFix/>
          </a:blip>
          <a:srcRect b="22037" l="39713" r="26851" t="25228"/>
          <a:stretch/>
        </p:blipFill>
        <p:spPr>
          <a:xfrm>
            <a:off x="152099" y="1442225"/>
            <a:ext cx="2323924" cy="2060749"/>
          </a:xfrm>
          <a:prstGeom prst="rect">
            <a:avLst/>
          </a:prstGeom>
          <a:noFill/>
          <a:ln>
            <a:noFill/>
          </a:ln>
        </p:spPr>
      </p:pic>
      <p:sp>
        <p:nvSpPr>
          <p:cNvPr id="282" name="Shape 282"/>
          <p:cNvSpPr/>
          <p:nvPr/>
        </p:nvSpPr>
        <p:spPr>
          <a:xfrm>
            <a:off x="4275600" y="1006375"/>
            <a:ext cx="1580400" cy="358140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Shape 287"/>
          <p:cNvSpPr txBox="1"/>
          <p:nvPr>
            <p:ph type="title"/>
          </p:nvPr>
        </p:nvSpPr>
        <p:spPr>
          <a:xfrm>
            <a:off x="299600" y="167597"/>
            <a:ext cx="8222100" cy="838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GPS</a:t>
            </a:r>
          </a:p>
        </p:txBody>
      </p:sp>
      <p:graphicFrame>
        <p:nvGraphicFramePr>
          <p:cNvPr id="288" name="Shape 288"/>
          <p:cNvGraphicFramePr/>
          <p:nvPr/>
        </p:nvGraphicFramePr>
        <p:xfrm>
          <a:off x="299600" y="9604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{F462A806-35D4-4879-9BDA-6EE1ABA7F847}</a:tableStyleId>
              </a:tblPr>
              <a:tblGrid>
                <a:gridCol w="1188725"/>
                <a:gridCol w="1188725"/>
                <a:gridCol w="1188725"/>
                <a:gridCol w="1188725"/>
                <a:gridCol w="1188725"/>
              </a:tblGrid>
              <a:tr h="12700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 b="1" sz="12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2700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b="1" lang="en" sz="1200">
                          <a:solidFill>
                            <a:srgbClr val="FFFFFF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NEO-6M</a:t>
                      </a:r>
                    </a:p>
                  </a:txBody>
                  <a:tcPr marT="63500" marB="63500" marR="63500" marL="63500">
                    <a:lnL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b="1" lang="en" sz="1200">
                          <a:solidFill>
                            <a:srgbClr val="FFFFFF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NEO-7M-C</a:t>
                      </a:r>
                    </a:p>
                  </a:txBody>
                  <a:tcPr marT="63500" marB="63500" marR="63500" marL="63500">
                    <a:lnL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b="1" lang="en" sz="1200">
                          <a:solidFill>
                            <a:srgbClr val="FFFFFF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FeatherWing</a:t>
                      </a:r>
                    </a:p>
                  </a:txBody>
                  <a:tcPr marT="63500" marB="63500" marR="63500" marL="63500">
                    <a:lnL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b="1" lang="en" sz="1200">
                          <a:solidFill>
                            <a:srgbClr val="FFFFFF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GP-20U7</a:t>
                      </a:r>
                    </a:p>
                  </a:txBody>
                  <a:tcPr marT="63500" marB="63500" marR="63500" marL="63500">
                    <a:lnL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000000"/>
                    </a:solidFill>
                  </a:tcPr>
                </a:tc>
              </a:tr>
              <a:tr h="546100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b="1" lang="en" sz="1200">
                          <a:solidFill>
                            <a:srgbClr val="F3F3F3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Channels:</a:t>
                      </a:r>
                    </a:p>
                  </a:txBody>
                  <a:tcPr marT="63500" marB="63500" marR="63500" marL="63500">
                    <a:lnL cap="flat" cmpd="sng" w="12700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2700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2700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2700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50 Channels </a:t>
                      </a:r>
                    </a:p>
                  </a:txBody>
                  <a:tcPr marT="63500" marB="63500" marR="63500" marL="63500">
                    <a:lnL cap="flat" cmpd="sng" w="12700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B7B7B7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56 Channels </a:t>
                      </a:r>
                    </a:p>
                  </a:txBody>
                  <a:tcPr marT="63500" marB="63500" marR="63500" marL="63500">
                    <a:lnL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B7B7B7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66 Channels</a:t>
                      </a:r>
                    </a:p>
                  </a:txBody>
                  <a:tcPr marT="63500" marB="63500" marR="63500" marL="63500">
                    <a:lnL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B7B7B7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56 Channels</a:t>
                      </a:r>
                    </a:p>
                  </a:txBody>
                  <a:tcPr marT="63500" marB="63500" marR="63500" marL="63500">
                    <a:lnL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B7B7B7"/>
                    </a:solidFill>
                  </a:tcPr>
                </a:tc>
              </a:tr>
              <a:tr h="546100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b="1" lang="en" sz="1200">
                          <a:solidFill>
                            <a:srgbClr val="F3F3F3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Power Supply:</a:t>
                      </a:r>
                    </a:p>
                  </a:txBody>
                  <a:tcPr marT="63500" marB="63500" marR="63500" marL="63500">
                    <a:lnL cap="flat" cmpd="sng" w="12700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2700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2700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2700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3.6 V</a:t>
                      </a:r>
                    </a:p>
                  </a:txBody>
                  <a:tcPr marT="63500" marB="63500" marR="63500" marL="63500">
                    <a:lnL cap="flat" cmpd="sng" w="12700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B7B7B7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3.6 V</a:t>
                      </a:r>
                    </a:p>
                  </a:txBody>
                  <a:tcPr marT="63500" marB="63500" marR="63500" marL="63500">
                    <a:lnL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B7B7B7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3.6 V</a:t>
                      </a:r>
                    </a:p>
                  </a:txBody>
                  <a:tcPr marT="63500" marB="63500" marR="63500" marL="63500">
                    <a:lnL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B7B7B7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3.3 V</a:t>
                      </a:r>
                    </a:p>
                  </a:txBody>
                  <a:tcPr marT="63500" marB="63500" marR="63500" marL="63500">
                    <a:lnL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B7B7B7"/>
                    </a:solidFill>
                  </a:tcPr>
                </a:tc>
              </a:tr>
              <a:tr h="12700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b="1" lang="en" sz="1200">
                          <a:solidFill>
                            <a:srgbClr val="F3F3F3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Sensitivity </a:t>
                      </a:r>
                    </a:p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 b="1" sz="1200">
                        <a:solidFill>
                          <a:srgbClr val="F3F3F3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2700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2700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2700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-161dBm</a:t>
                      </a:r>
                    </a:p>
                  </a:txBody>
                  <a:tcPr marT="63500" marB="63500" marR="63500" marL="63500">
                    <a:lnL cap="flat" cmpd="sng" w="12700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999999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-161 dBm</a:t>
                      </a:r>
                    </a:p>
                  </a:txBody>
                  <a:tcPr marT="63500" marB="63500" marR="63500" marL="63500">
                    <a:lnL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999999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-145 dBm</a:t>
                      </a:r>
                    </a:p>
                  </a:txBody>
                  <a:tcPr marT="63500" marB="63500" marR="63500" marL="63500">
                    <a:lnL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999999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-162 dBm</a:t>
                      </a:r>
                    </a:p>
                  </a:txBody>
                  <a:tcPr marT="63500" marB="63500" marR="63500" marL="63500">
                    <a:lnL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999999"/>
                    </a:solidFill>
                  </a:tcPr>
                </a:tc>
              </a:tr>
              <a:tr h="12700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b="1" lang="en" sz="1200">
                          <a:solidFill>
                            <a:srgbClr val="F3F3F3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Position Accuracy</a:t>
                      </a:r>
                    </a:p>
                  </a:txBody>
                  <a:tcPr marT="63500" marB="63500" marR="63500" marL="63500">
                    <a:lnL cap="flat" cmpd="sng" w="12700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2700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2700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2700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2.5 meters</a:t>
                      </a:r>
                    </a:p>
                  </a:txBody>
                  <a:tcPr marT="63500" marB="63500" marR="63500" marL="63500">
                    <a:lnL cap="flat" cmpd="sng" w="12700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B7B7B7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2.5 meters</a:t>
                      </a:r>
                    </a:p>
                  </a:txBody>
                  <a:tcPr marT="63500" marB="63500" marR="63500" marL="63500">
                    <a:lnL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B7B7B7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3 meters</a:t>
                      </a:r>
                    </a:p>
                  </a:txBody>
                  <a:tcPr marT="63500" marB="63500" marR="63500" marL="63500">
                    <a:lnL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B7B7B7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2.5 meters</a:t>
                      </a:r>
                    </a:p>
                  </a:txBody>
                  <a:tcPr marT="63500" marB="63500" marR="63500" marL="63500">
                    <a:lnL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B7B7B7"/>
                    </a:solidFill>
                  </a:tcPr>
                </a:tc>
              </a:tr>
              <a:tr h="12700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b="1" lang="en" sz="1200">
                          <a:solidFill>
                            <a:srgbClr val="F3F3F3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Acquisition time (Cold Start)</a:t>
                      </a:r>
                    </a:p>
                  </a:txBody>
                  <a:tcPr marT="63500" marB="63500" marR="63500" marL="63500">
                    <a:lnL cap="flat" cmpd="sng" w="12700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2700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2700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2700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27 seconds</a:t>
                      </a:r>
                    </a:p>
                  </a:txBody>
                  <a:tcPr marT="63500" marB="63500" marR="63500" marL="63500">
                    <a:lnL cap="flat" cmpd="sng" w="12700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2700">
                      <a:solidFill>
                        <a:srgbClr val="F3F3F3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999999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30 seconds</a:t>
                      </a:r>
                    </a:p>
                  </a:txBody>
                  <a:tcPr marT="63500" marB="63500" marR="63500" marL="63500">
                    <a:lnL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2700">
                      <a:solidFill>
                        <a:srgbClr val="F3F3F3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999999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34 seconds</a:t>
                      </a:r>
                    </a:p>
                  </a:txBody>
                  <a:tcPr marT="63500" marB="63500" marR="63500" marL="63500">
                    <a:lnL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2700">
                      <a:solidFill>
                        <a:srgbClr val="F3F3F3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999999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29 seconds</a:t>
                      </a:r>
                    </a:p>
                  </a:txBody>
                  <a:tcPr marT="63500" marB="63500" marR="63500" marL="63500">
                    <a:lnL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2700">
                      <a:solidFill>
                        <a:srgbClr val="F3F3F3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999999"/>
                    </a:solidFill>
                  </a:tcPr>
                </a:tc>
              </a:tr>
              <a:tr h="12700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b="1" lang="en" sz="1200">
                          <a:solidFill>
                            <a:srgbClr val="F3F3F3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Size:</a:t>
                      </a:r>
                    </a:p>
                  </a:txBody>
                  <a:tcPr marT="63500" marB="63500" marR="63500" marL="63500">
                    <a:lnL cap="flat" cmpd="sng" w="12700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2700">
                      <a:solidFill>
                        <a:srgbClr val="F3F3F3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2700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2700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16.0 x 12.2 x 2.4 mm</a:t>
                      </a:r>
                    </a:p>
                  </a:txBody>
                  <a:tcPr marT="63500" marB="63500" marR="63500" marL="63500">
                    <a:lnL cap="flat" cmpd="sng" w="12700">
                      <a:solidFill>
                        <a:srgbClr val="F3F3F3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2700">
                      <a:solidFill>
                        <a:srgbClr val="F3F3F3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2700">
                      <a:solidFill>
                        <a:srgbClr val="F3F3F3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2700">
                      <a:solidFill>
                        <a:srgbClr val="F3F3F3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16.0 x 12.2 x 2.4</a:t>
                      </a:r>
                    </a:p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mm</a:t>
                      </a:r>
                    </a:p>
                  </a:txBody>
                  <a:tcPr marT="63500" marB="63500" marR="63500" marL="63500">
                    <a:lnL cap="flat" cmpd="sng" w="12700">
                      <a:solidFill>
                        <a:srgbClr val="F3F3F3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2700">
                      <a:solidFill>
                        <a:srgbClr val="F3F3F3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2700">
                      <a:solidFill>
                        <a:srgbClr val="F3F3F3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2700">
                      <a:solidFill>
                        <a:srgbClr val="F3F3F3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22.9 x 51.2 x 6.7 mm</a:t>
                      </a:r>
                    </a:p>
                  </a:txBody>
                  <a:tcPr marT="63500" marB="63500" marR="63500" marL="63500">
                    <a:lnL cap="flat" cmpd="sng" w="12700">
                      <a:solidFill>
                        <a:srgbClr val="F3F3F3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2700">
                      <a:solidFill>
                        <a:srgbClr val="F3F3F3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2700">
                      <a:solidFill>
                        <a:srgbClr val="F3F3F3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2700">
                      <a:solidFill>
                        <a:srgbClr val="F3F3F3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en" sz="1200">
                          <a:solidFill>
                            <a:srgbClr val="333333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18.4 x 18.4  x 4 mm</a:t>
                      </a:r>
                    </a:p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 sz="12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F3F3F3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2700">
                      <a:solidFill>
                        <a:srgbClr val="F3F3F3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2700">
                      <a:solidFill>
                        <a:srgbClr val="F3F3F3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2700">
                      <a:solidFill>
                        <a:srgbClr val="F3F3F3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CCCCCC"/>
                    </a:solidFill>
                  </a:tcPr>
                </a:tc>
              </a:tr>
              <a:tr h="12700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b="1" lang="en" sz="1200">
                          <a:solidFill>
                            <a:srgbClr val="F3F3F3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Cost:</a:t>
                      </a:r>
                    </a:p>
                  </a:txBody>
                  <a:tcPr marT="63500" marB="63500" marR="63500" marL="63500">
                    <a:lnL cap="flat" cmpd="sng" w="12700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2700">
                      <a:solidFill>
                        <a:srgbClr val="666666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2700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2700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$20.99</a:t>
                      </a:r>
                    </a:p>
                  </a:txBody>
                  <a:tcPr marT="63500" marB="63500" marR="63500" marL="63500">
                    <a:lnL cap="flat" cmpd="sng" w="12700">
                      <a:solidFill>
                        <a:srgbClr val="666666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2700">
                      <a:solidFill>
                        <a:srgbClr val="666666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2700">
                      <a:solidFill>
                        <a:srgbClr val="F3F3F3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2700">
                      <a:solidFill>
                        <a:srgbClr val="666666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B7B7B7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$33.32</a:t>
                      </a:r>
                    </a:p>
                  </a:txBody>
                  <a:tcPr marT="63500" marB="63500" marR="63500" marL="63500">
                    <a:lnL cap="flat" cmpd="sng" w="12700">
                      <a:solidFill>
                        <a:srgbClr val="666666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2700">
                      <a:solidFill>
                        <a:srgbClr val="666666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2700">
                      <a:solidFill>
                        <a:srgbClr val="F3F3F3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2700">
                      <a:solidFill>
                        <a:srgbClr val="666666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B7B7B7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$29.50</a:t>
                      </a:r>
                    </a:p>
                  </a:txBody>
                  <a:tcPr marT="63500" marB="63500" marR="63500" marL="63500">
                    <a:lnL cap="flat" cmpd="sng" w="12700">
                      <a:solidFill>
                        <a:srgbClr val="666666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2700">
                      <a:solidFill>
                        <a:srgbClr val="666666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2700">
                      <a:solidFill>
                        <a:srgbClr val="F3F3F3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2700">
                      <a:solidFill>
                        <a:srgbClr val="666666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B7B7B7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$15.95</a:t>
                      </a:r>
                    </a:p>
                  </a:txBody>
                  <a:tcPr marT="63500" marB="63500" marR="63500" marL="63500">
                    <a:lnL cap="flat" cmpd="sng" w="12700">
                      <a:solidFill>
                        <a:srgbClr val="666666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2700">
                      <a:solidFill>
                        <a:srgbClr val="666666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2700">
                      <a:solidFill>
                        <a:srgbClr val="F3F3F3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2700">
                      <a:solidFill>
                        <a:srgbClr val="666666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B7B7B7"/>
                    </a:solidFill>
                  </a:tcPr>
                </a:tc>
              </a:tr>
            </a:tbl>
          </a:graphicData>
        </a:graphic>
      </p:graphicFrame>
      <p:pic>
        <p:nvPicPr>
          <p:cNvPr id="289" name="Shape 2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06650" y="1513075"/>
            <a:ext cx="2325649" cy="2325649"/>
          </a:xfrm>
          <a:prstGeom prst="rect">
            <a:avLst/>
          </a:prstGeom>
          <a:noFill/>
          <a:ln>
            <a:noFill/>
          </a:ln>
        </p:spPr>
      </p:pic>
      <p:sp>
        <p:nvSpPr>
          <p:cNvPr id="290" name="Shape 290"/>
          <p:cNvSpPr/>
          <p:nvPr/>
        </p:nvSpPr>
        <p:spPr>
          <a:xfrm>
            <a:off x="5061275" y="960425"/>
            <a:ext cx="1182000" cy="413250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Shape 295"/>
          <p:cNvSpPr txBox="1"/>
          <p:nvPr>
            <p:ph type="title"/>
          </p:nvPr>
        </p:nvSpPr>
        <p:spPr>
          <a:xfrm>
            <a:off x="551550" y="-2"/>
            <a:ext cx="8222100" cy="838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Power</a:t>
            </a:r>
          </a:p>
        </p:txBody>
      </p:sp>
      <p:sp>
        <p:nvSpPr>
          <p:cNvPr id="296" name="Shape 296"/>
          <p:cNvSpPr txBox="1"/>
          <p:nvPr>
            <p:ph idx="4294967295" type="body"/>
          </p:nvPr>
        </p:nvSpPr>
        <p:spPr>
          <a:xfrm>
            <a:off x="551550" y="779900"/>
            <a:ext cx="2132100" cy="33390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400">
                <a:solidFill>
                  <a:srgbClr val="FFFFFF"/>
                </a:solidFill>
              </a:rPr>
              <a:t>Fourth member responsible for the power supply, charging systems, and PCB layout  left the group.</a:t>
            </a:r>
          </a:p>
          <a:p>
            <a:pPr lvl="0">
              <a:spcBef>
                <a:spcPts val="0"/>
              </a:spcBef>
              <a:buNone/>
            </a:pPr>
            <a:r>
              <a:rPr b="1" lang="en">
                <a:solidFill>
                  <a:srgbClr val="FFFFFF"/>
                </a:solidFill>
              </a:rPr>
              <a:t>Parts used:</a:t>
            </a:r>
            <a:r>
              <a:rPr lang="en">
                <a:solidFill>
                  <a:srgbClr val="FFFFFF"/>
                </a:solidFill>
              </a:rPr>
              <a:t> 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buNone/>
            </a:pPr>
            <a:r>
              <a:rPr lang="en" sz="1400">
                <a:solidFill>
                  <a:srgbClr val="FFFFFF"/>
                </a:solidFill>
              </a:rPr>
              <a:t>Boost Converter:</a:t>
            </a:r>
          </a:p>
          <a:p>
            <a:pPr lvl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" sz="1400">
                <a:solidFill>
                  <a:srgbClr val="FFFFFF"/>
                </a:solidFill>
              </a:rPr>
              <a:t>TI TPS61030</a:t>
            </a:r>
          </a:p>
          <a:p>
            <a:pPr lvl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" sz="1400">
                <a:solidFill>
                  <a:srgbClr val="FFFFFF"/>
                </a:solidFill>
              </a:rPr>
              <a:t>Charger:</a:t>
            </a:r>
          </a:p>
          <a:p>
            <a:pPr lvl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" sz="1400">
                <a:solidFill>
                  <a:srgbClr val="FFFFFF"/>
                </a:solidFill>
              </a:rPr>
              <a:t>Microchip MCP73831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buNone/>
            </a:pPr>
            <a:r>
              <a:t/>
            </a:r>
            <a:endParaRPr sz="1400">
              <a:solidFill>
                <a:srgbClr val="FFFFFF"/>
              </a:solidFill>
            </a:endParaRP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</p:txBody>
      </p:sp>
      <p:pic>
        <p:nvPicPr>
          <p:cNvPr descr="Screen Shot 2017-07-23 at 10.42.28 PM.png" id="297" name="Shape 29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49625" y="455800"/>
            <a:ext cx="4289950" cy="4231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Shape 302"/>
          <p:cNvSpPr txBox="1"/>
          <p:nvPr>
            <p:ph type="title"/>
          </p:nvPr>
        </p:nvSpPr>
        <p:spPr>
          <a:xfrm>
            <a:off x="567050" y="-2"/>
            <a:ext cx="8222100" cy="838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Batteries</a:t>
            </a:r>
          </a:p>
        </p:txBody>
      </p:sp>
      <p:graphicFrame>
        <p:nvGraphicFramePr>
          <p:cNvPr id="303" name="Shape 303"/>
          <p:cNvGraphicFramePr/>
          <p:nvPr/>
        </p:nvGraphicFramePr>
        <p:xfrm>
          <a:off x="567050" y="13128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{F462A806-35D4-4879-9BDA-6EE1ABA7F847}</a:tableStyleId>
              </a:tblPr>
              <a:tblGrid>
                <a:gridCol w="1371600"/>
                <a:gridCol w="1371600"/>
                <a:gridCol w="1371600"/>
                <a:gridCol w="1371600"/>
              </a:tblGrid>
              <a:tr h="12700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 b="1" sz="12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2700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b="1" lang="en" sz="1200">
                          <a:solidFill>
                            <a:srgbClr val="FFFFFF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Li-ion Polymer Flat Pack</a:t>
                      </a:r>
                    </a:p>
                  </a:txBody>
                  <a:tcPr marT="63500" marB="63500" marR="63500" marL="63500">
                    <a:lnL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b="1" lang="en" sz="1200">
                          <a:solidFill>
                            <a:srgbClr val="FFFFFF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18650</a:t>
                      </a:r>
                    </a:p>
                  </a:txBody>
                  <a:tcPr marT="63500" marB="63500" marR="63500" marL="63500">
                    <a:lnL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b="1" lang="en" sz="1200">
                          <a:solidFill>
                            <a:srgbClr val="FFFFFF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AA</a:t>
                      </a:r>
                    </a:p>
                  </a:txBody>
                  <a:tcPr marT="63500" marB="63500" marR="63500" marL="63500">
                    <a:lnL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000000"/>
                    </a:solidFill>
                  </a:tcPr>
                </a:tc>
              </a:tr>
              <a:tr h="12700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b="1" lang="en" sz="1200">
                          <a:solidFill>
                            <a:srgbClr val="F3F3F3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Make</a:t>
                      </a:r>
                    </a:p>
                  </a:txBody>
                  <a:tcPr marT="63500" marB="63500" marR="63500" marL="63500">
                    <a:lnL cap="flat" cmpd="sng" w="12700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2700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2700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2700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Battery Space</a:t>
                      </a:r>
                    </a:p>
                  </a:txBody>
                  <a:tcPr marT="63500" marB="63500" marR="63500" marL="63500">
                    <a:lnL cap="flat" cmpd="sng" w="12700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B7B7B7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Panasonic</a:t>
                      </a:r>
                    </a:p>
                  </a:txBody>
                  <a:tcPr marT="63500" marB="63500" marR="63500" marL="63500">
                    <a:lnL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B7B7B7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Duracell</a:t>
                      </a:r>
                    </a:p>
                  </a:txBody>
                  <a:tcPr marT="63500" marB="63500" marR="63500" marL="63500">
                    <a:lnL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B7B7B7"/>
                    </a:solidFill>
                  </a:tcPr>
                </a:tc>
              </a:tr>
              <a:tr h="12700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b="1" lang="en" sz="1200">
                          <a:solidFill>
                            <a:srgbClr val="F3F3F3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Voltage</a:t>
                      </a:r>
                    </a:p>
                  </a:txBody>
                  <a:tcPr marT="63500" marB="63500" marR="63500" marL="63500">
                    <a:lnL cap="flat" cmpd="sng" w="12700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2700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2700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2700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3.7 V</a:t>
                      </a:r>
                    </a:p>
                  </a:txBody>
                  <a:tcPr marT="63500" marB="63500" marR="63500" marL="63500">
                    <a:lnL cap="flat" cmpd="sng" w="12700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B7B7B7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3.6 V</a:t>
                      </a:r>
                    </a:p>
                  </a:txBody>
                  <a:tcPr marT="63500" marB="63500" marR="63500" marL="63500">
                    <a:lnL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B7B7B7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1.5V</a:t>
                      </a:r>
                    </a:p>
                  </a:txBody>
                  <a:tcPr marT="63500" marB="63500" marR="63500" marL="63500">
                    <a:lnL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B7B7B7"/>
                    </a:solidFill>
                  </a:tcPr>
                </a:tc>
              </a:tr>
              <a:tr h="12700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b="1" lang="en" sz="1200">
                          <a:solidFill>
                            <a:srgbClr val="F3F3F3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Capacity</a:t>
                      </a:r>
                    </a:p>
                  </a:txBody>
                  <a:tcPr marT="63500" marB="63500" marR="63500" marL="63500">
                    <a:lnL cap="flat" cmpd="sng" w="12700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2700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2700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2700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850 mAh</a:t>
                      </a:r>
                    </a:p>
                  </a:txBody>
                  <a:tcPr marT="63500" marB="63500" marR="63500" marL="63500">
                    <a:lnL cap="flat" cmpd="sng" w="12700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999999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3400 mAh</a:t>
                      </a:r>
                    </a:p>
                  </a:txBody>
                  <a:tcPr marT="63500" marB="63500" marR="63500" marL="63500">
                    <a:lnL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999999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2400 mAh</a:t>
                      </a:r>
                    </a:p>
                  </a:txBody>
                  <a:tcPr marT="63500" marB="63500" marR="63500" marL="63500">
                    <a:lnL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999999"/>
                    </a:solidFill>
                  </a:tcPr>
                </a:tc>
              </a:tr>
              <a:tr h="12700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b="1" lang="en" sz="1200">
                          <a:solidFill>
                            <a:srgbClr val="F3F3F3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Size</a:t>
                      </a:r>
                    </a:p>
                  </a:txBody>
                  <a:tcPr marT="63500" marB="63500" marR="63500" marL="63500">
                    <a:lnL cap="flat" cmpd="sng" w="12700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2700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2700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2700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3.3 mm x 35 mm x 62 mm</a:t>
                      </a:r>
                    </a:p>
                  </a:txBody>
                  <a:tcPr marT="63500" marB="63500" marR="63500" marL="63500">
                    <a:lnL cap="flat" cmpd="sng" w="12700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B7B7B7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18 mm x 65 mm</a:t>
                      </a:r>
                    </a:p>
                  </a:txBody>
                  <a:tcPr marT="63500" marB="63500" marR="63500" marL="63500">
                    <a:lnL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B7B7B7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14.5 mm x 50 mm</a:t>
                      </a:r>
                    </a:p>
                  </a:txBody>
                  <a:tcPr marT="63500" marB="63500" marR="63500" marL="63500">
                    <a:lnL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B7B7B7"/>
                    </a:solidFill>
                  </a:tcPr>
                </a:tc>
              </a:tr>
              <a:tr h="12700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b="1" lang="en" sz="1200">
                          <a:solidFill>
                            <a:srgbClr val="F3F3F3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Cost</a:t>
                      </a:r>
                    </a:p>
                  </a:txBody>
                  <a:tcPr marT="63500" marB="63500" marR="63500" marL="63500">
                    <a:lnL cap="flat" cmpd="sng" w="12700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2700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2700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2700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$5.95</a:t>
                      </a:r>
                    </a:p>
                  </a:txBody>
                  <a:tcPr marT="63500" marB="63500" marR="63500" marL="63500">
                    <a:lnL cap="flat" cmpd="sng" w="12700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2700">
                      <a:solidFill>
                        <a:srgbClr val="F3F3F3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999999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$15.00</a:t>
                      </a:r>
                    </a:p>
                  </a:txBody>
                  <a:tcPr marT="63500" marB="63500" marR="63500" marL="63500">
                    <a:lnL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2700">
                      <a:solidFill>
                        <a:srgbClr val="F3F3F3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999999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$0.54</a:t>
                      </a:r>
                    </a:p>
                  </a:txBody>
                  <a:tcPr marT="63500" marB="63500" marR="63500" marL="63500">
                    <a:lnL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2700">
                      <a:solidFill>
                        <a:srgbClr val="F3F3F3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999999"/>
                    </a:solidFill>
                  </a:tcPr>
                </a:tc>
              </a:tr>
              <a:tr h="12700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b="1" lang="en" sz="1200">
                          <a:solidFill>
                            <a:srgbClr val="F3F3F3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Rechargeable?</a:t>
                      </a:r>
                    </a:p>
                  </a:txBody>
                  <a:tcPr marT="63500" marB="63500" marR="63500" marL="63500">
                    <a:lnL cap="flat" cmpd="sng" w="12700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2700">
                      <a:solidFill>
                        <a:srgbClr val="F3F3F3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2700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2700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Yes</a:t>
                      </a:r>
                    </a:p>
                  </a:txBody>
                  <a:tcPr marT="63500" marB="63500" marR="63500" marL="63500">
                    <a:lnL cap="flat" cmpd="sng" w="12700">
                      <a:solidFill>
                        <a:srgbClr val="F3F3F3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2700">
                      <a:solidFill>
                        <a:srgbClr val="F3F3F3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2700">
                      <a:solidFill>
                        <a:srgbClr val="F3F3F3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2700">
                      <a:solidFill>
                        <a:srgbClr val="F3F3F3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Yes</a:t>
                      </a:r>
                    </a:p>
                  </a:txBody>
                  <a:tcPr marT="63500" marB="63500" marR="63500" marL="63500">
                    <a:lnL cap="flat" cmpd="sng" w="12700">
                      <a:solidFill>
                        <a:srgbClr val="F3F3F3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2700">
                      <a:solidFill>
                        <a:srgbClr val="F3F3F3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2700">
                      <a:solidFill>
                        <a:srgbClr val="F3F3F3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2700">
                      <a:solidFill>
                        <a:srgbClr val="F3F3F3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No</a:t>
                      </a:r>
                    </a:p>
                  </a:txBody>
                  <a:tcPr marT="63500" marB="63500" marR="63500" marL="63500">
                    <a:lnL cap="flat" cmpd="sng" w="12700">
                      <a:solidFill>
                        <a:srgbClr val="F3F3F3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2700">
                      <a:solidFill>
                        <a:srgbClr val="F3F3F3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2700">
                      <a:solidFill>
                        <a:srgbClr val="F3F3F3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2700">
                      <a:solidFill>
                        <a:srgbClr val="F3F3F3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CCCCCC"/>
                    </a:solidFill>
                  </a:tcPr>
                </a:tc>
              </a:tr>
            </a:tbl>
          </a:graphicData>
        </a:graphic>
      </p:graphicFrame>
      <p:pic>
        <p:nvPicPr>
          <p:cNvPr descr="battery.PNG" id="304" name="Shape 30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25625" y="1421272"/>
            <a:ext cx="1676400" cy="2371724"/>
          </a:xfrm>
          <a:prstGeom prst="rect">
            <a:avLst/>
          </a:prstGeom>
          <a:noFill/>
          <a:ln>
            <a:noFill/>
          </a:ln>
        </p:spPr>
      </p:pic>
      <p:sp>
        <p:nvSpPr>
          <p:cNvPr id="305" name="Shape 305"/>
          <p:cNvSpPr/>
          <p:nvPr/>
        </p:nvSpPr>
        <p:spPr>
          <a:xfrm>
            <a:off x="1936800" y="1312850"/>
            <a:ext cx="1361400" cy="251790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Shape 310"/>
          <p:cNvSpPr txBox="1"/>
          <p:nvPr>
            <p:ph type="title"/>
          </p:nvPr>
        </p:nvSpPr>
        <p:spPr>
          <a:xfrm>
            <a:off x="-59662" y="-155302"/>
            <a:ext cx="8222100" cy="838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Overall Schematic</a:t>
            </a:r>
          </a:p>
        </p:txBody>
      </p:sp>
      <p:pic>
        <p:nvPicPr>
          <p:cNvPr descr="Screen Shot 2017-07-23 at 10.40.13 PM.png" id="311" name="Shape 3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22300" y="539024"/>
            <a:ext cx="5899400" cy="44703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 txBox="1"/>
          <p:nvPr>
            <p:ph type="title"/>
          </p:nvPr>
        </p:nvSpPr>
        <p:spPr>
          <a:xfrm>
            <a:off x="299600" y="181247"/>
            <a:ext cx="8222100" cy="838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Motivation</a:t>
            </a:r>
          </a:p>
        </p:txBody>
      </p:sp>
      <p:sp>
        <p:nvSpPr>
          <p:cNvPr id="103" name="Shape 103"/>
          <p:cNvSpPr txBox="1"/>
          <p:nvPr>
            <p:ph idx="4294967295" type="body"/>
          </p:nvPr>
        </p:nvSpPr>
        <p:spPr>
          <a:xfrm>
            <a:off x="380700" y="955675"/>
            <a:ext cx="8439300" cy="36441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330200" lvl="0" marL="457200" rtl="0">
              <a:lnSpc>
                <a:spcPct val="150000"/>
              </a:lnSpc>
              <a:spcBef>
                <a:spcPts val="0"/>
              </a:spcBef>
              <a:buClr>
                <a:srgbClr val="FFFFFF"/>
              </a:buClr>
              <a:buSzPct val="100000"/>
            </a:pPr>
            <a:r>
              <a:rPr lang="en" sz="1600">
                <a:solidFill>
                  <a:srgbClr val="FFFFFF"/>
                </a:solidFill>
              </a:rPr>
              <a:t>Current PCR machines are very large and bulky</a:t>
            </a:r>
          </a:p>
          <a:p>
            <a:pPr indent="-330200" lvl="0" marL="457200">
              <a:lnSpc>
                <a:spcPct val="150000"/>
              </a:lnSpc>
              <a:spcBef>
                <a:spcPts val="0"/>
              </a:spcBef>
              <a:buClr>
                <a:srgbClr val="FFFFFF"/>
              </a:buClr>
              <a:buSzPct val="100000"/>
            </a:pPr>
            <a:r>
              <a:rPr lang="en" sz="1600">
                <a:solidFill>
                  <a:srgbClr val="FFFFFF"/>
                </a:solidFill>
              </a:rPr>
              <a:t>Outbreaks</a:t>
            </a:r>
          </a:p>
          <a:p>
            <a:pPr indent="-330200" lvl="0" marL="457200" rtl="0">
              <a:lnSpc>
                <a:spcPct val="150000"/>
              </a:lnSpc>
              <a:spcBef>
                <a:spcPts val="0"/>
              </a:spcBef>
              <a:buClr>
                <a:srgbClr val="FFFFFF"/>
              </a:buClr>
              <a:buSzPct val="100000"/>
            </a:pPr>
            <a:r>
              <a:rPr lang="en" sz="1600">
                <a:solidFill>
                  <a:srgbClr val="FFFFFF"/>
                </a:solidFill>
              </a:rPr>
              <a:t>Portable for use in field</a:t>
            </a:r>
          </a:p>
          <a:p>
            <a:pPr indent="-330200" lvl="0" marL="457200" rtl="0">
              <a:lnSpc>
                <a:spcPct val="150000"/>
              </a:lnSpc>
              <a:spcBef>
                <a:spcPts val="0"/>
              </a:spcBef>
              <a:buClr>
                <a:srgbClr val="FFFFFF"/>
              </a:buClr>
              <a:buSzPct val="100000"/>
            </a:pPr>
            <a:r>
              <a:rPr lang="en" sz="1600">
                <a:solidFill>
                  <a:srgbClr val="FFFFFF"/>
                </a:solidFill>
              </a:rPr>
              <a:t>Samples tested on sight, less contamination</a:t>
            </a:r>
          </a:p>
          <a:p>
            <a:pPr indent="-330200" lvl="0" marL="457200" rtl="0">
              <a:lnSpc>
                <a:spcPct val="150000"/>
              </a:lnSpc>
              <a:spcBef>
                <a:spcPts val="0"/>
              </a:spcBef>
              <a:buClr>
                <a:srgbClr val="FFFFFF"/>
              </a:buClr>
              <a:buSzPct val="100000"/>
            </a:pPr>
            <a:r>
              <a:rPr lang="en" sz="1600">
                <a:solidFill>
                  <a:srgbClr val="FFFFFF"/>
                </a:solidFill>
              </a:rPr>
              <a:t>GPS in portable PCR would allow for automatic geographic tracking of outbreaks</a:t>
            </a:r>
          </a:p>
          <a:p>
            <a:pPr indent="-330200" lvl="0" marL="457200">
              <a:lnSpc>
                <a:spcPct val="150000"/>
              </a:lnSpc>
              <a:spcBef>
                <a:spcPts val="0"/>
              </a:spcBef>
              <a:buClr>
                <a:srgbClr val="FFFFFF"/>
              </a:buClr>
              <a:buSzPct val="100000"/>
            </a:pPr>
            <a:r>
              <a:rPr lang="en" sz="1600">
                <a:solidFill>
                  <a:srgbClr val="FFFFFF"/>
                </a:solidFill>
              </a:rPr>
              <a:t>Phone app to allow easier access of data among the science community 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 sz="12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Shape 316"/>
          <p:cNvSpPr txBox="1"/>
          <p:nvPr>
            <p:ph type="title"/>
          </p:nvPr>
        </p:nvSpPr>
        <p:spPr>
          <a:xfrm>
            <a:off x="579825" y="-2"/>
            <a:ext cx="8222100" cy="838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PCB</a:t>
            </a:r>
          </a:p>
        </p:txBody>
      </p:sp>
      <p:sp>
        <p:nvSpPr>
          <p:cNvPr id="317" name="Shape 317"/>
          <p:cNvSpPr txBox="1"/>
          <p:nvPr/>
        </p:nvSpPr>
        <p:spPr>
          <a:xfrm>
            <a:off x="548150" y="1105450"/>
            <a:ext cx="1361100" cy="61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</a:rPr>
              <a:t>Designed using DipTrace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  <a:p>
            <a:pPr lvl="0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</a:rPr>
              <a:t>Fabricated by PCB Way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</p:txBody>
      </p:sp>
      <p:pic>
        <p:nvPicPr>
          <p:cNvPr descr="IMG_6063.JPG" id="318" name="Shape 3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03224" y="257700"/>
            <a:ext cx="6170798" cy="46280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Shape 323"/>
          <p:cNvSpPr txBox="1"/>
          <p:nvPr>
            <p:ph type="title"/>
          </p:nvPr>
        </p:nvSpPr>
        <p:spPr>
          <a:xfrm>
            <a:off x="460950" y="-2"/>
            <a:ext cx="8222100" cy="838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3D CAD</a:t>
            </a:r>
          </a:p>
        </p:txBody>
      </p:sp>
      <p:pic>
        <p:nvPicPr>
          <p:cNvPr descr="closed.PNG" id="324" name="Shape 3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74750" y="977772"/>
            <a:ext cx="3636795" cy="367472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pen.PNG" id="325" name="Shape 3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89795" y="815184"/>
            <a:ext cx="3413837" cy="3999903"/>
          </a:xfrm>
          <a:prstGeom prst="rect">
            <a:avLst/>
          </a:prstGeom>
          <a:noFill/>
          <a:ln>
            <a:noFill/>
          </a:ln>
        </p:spPr>
      </p:pic>
      <p:sp>
        <p:nvSpPr>
          <p:cNvPr id="326" name="Shape 326"/>
          <p:cNvSpPr txBox="1"/>
          <p:nvPr/>
        </p:nvSpPr>
        <p:spPr>
          <a:xfrm>
            <a:off x="2329650" y="4732375"/>
            <a:ext cx="804000" cy="32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</a:rPr>
              <a:t>Closed</a:t>
            </a:r>
          </a:p>
        </p:txBody>
      </p:sp>
      <p:sp>
        <p:nvSpPr>
          <p:cNvPr id="327" name="Shape 327"/>
          <p:cNvSpPr txBox="1"/>
          <p:nvPr/>
        </p:nvSpPr>
        <p:spPr>
          <a:xfrm>
            <a:off x="6472400" y="4732375"/>
            <a:ext cx="648600" cy="61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</a:rPr>
              <a:t>Open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Shape 332"/>
          <p:cNvSpPr txBox="1"/>
          <p:nvPr>
            <p:ph type="title"/>
          </p:nvPr>
        </p:nvSpPr>
        <p:spPr>
          <a:xfrm>
            <a:off x="460950" y="96797"/>
            <a:ext cx="8222100" cy="838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Final Product</a:t>
            </a:r>
          </a:p>
        </p:txBody>
      </p:sp>
      <p:pic>
        <p:nvPicPr>
          <p:cNvPr descr="IMG_3457.JPG" id="333" name="Shape 3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0950" y="1087997"/>
            <a:ext cx="2927328" cy="390310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G_3458.JPG" id="334" name="Shape 3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78903" y="1087997"/>
            <a:ext cx="5204136" cy="39031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Shape 339"/>
          <p:cNvSpPr txBox="1"/>
          <p:nvPr>
            <p:ph type="title"/>
          </p:nvPr>
        </p:nvSpPr>
        <p:spPr>
          <a:xfrm>
            <a:off x="460950" y="288622"/>
            <a:ext cx="8222100" cy="838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Possible Improvements</a:t>
            </a:r>
          </a:p>
        </p:txBody>
      </p:sp>
      <p:sp>
        <p:nvSpPr>
          <p:cNvPr id="340" name="Shape 340"/>
          <p:cNvSpPr txBox="1"/>
          <p:nvPr/>
        </p:nvSpPr>
        <p:spPr>
          <a:xfrm>
            <a:off x="539025" y="1087175"/>
            <a:ext cx="8350200" cy="38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lnSpc>
                <a:spcPct val="200000"/>
              </a:lnSpc>
              <a:spcBef>
                <a:spcPts val="0"/>
              </a:spcBef>
              <a:buClr>
                <a:srgbClr val="FFFFFF"/>
              </a:buClr>
              <a:buChar char="●"/>
            </a:pPr>
            <a:r>
              <a:rPr lang="en">
                <a:solidFill>
                  <a:srgbClr val="FFFFFF"/>
                </a:solidFill>
              </a:rPr>
              <a:t>Redesign power supply for battery-only operation</a:t>
            </a:r>
          </a:p>
          <a:p>
            <a:pPr indent="-228600" lvl="0" marL="457200" rtl="0">
              <a:lnSpc>
                <a:spcPct val="200000"/>
              </a:lnSpc>
              <a:spcBef>
                <a:spcPts val="0"/>
              </a:spcBef>
              <a:buClr>
                <a:srgbClr val="FFFFFF"/>
              </a:buClr>
              <a:buChar char="●"/>
            </a:pPr>
            <a:r>
              <a:rPr lang="en">
                <a:solidFill>
                  <a:srgbClr val="FFFFFF"/>
                </a:solidFill>
              </a:rPr>
              <a:t>Improve cable management</a:t>
            </a:r>
          </a:p>
          <a:p>
            <a:pPr indent="-228600" lvl="0" marL="457200">
              <a:lnSpc>
                <a:spcPct val="200000"/>
              </a:lnSpc>
              <a:spcBef>
                <a:spcPts val="0"/>
              </a:spcBef>
              <a:buClr>
                <a:srgbClr val="FFFFFF"/>
              </a:buClr>
              <a:buChar char="●"/>
            </a:pPr>
            <a:r>
              <a:rPr lang="en">
                <a:solidFill>
                  <a:srgbClr val="FFFFFF"/>
                </a:solidFill>
              </a:rPr>
              <a:t>Allow app full control over PCR device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Shape 345"/>
          <p:cNvSpPr txBox="1"/>
          <p:nvPr>
            <p:ph type="title"/>
          </p:nvPr>
        </p:nvSpPr>
        <p:spPr>
          <a:xfrm>
            <a:off x="302000" y="147422"/>
            <a:ext cx="8222100" cy="838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Budget </a:t>
            </a:r>
          </a:p>
        </p:txBody>
      </p:sp>
      <p:graphicFrame>
        <p:nvGraphicFramePr>
          <p:cNvPr id="346" name="Shape 346"/>
          <p:cNvGraphicFramePr/>
          <p:nvPr/>
        </p:nvGraphicFramePr>
        <p:xfrm>
          <a:off x="385575" y="912470"/>
          <a:ext cx="3000000" cy="2999999"/>
        </p:xfrm>
        <a:graphic>
          <a:graphicData uri="http://schemas.openxmlformats.org/drawingml/2006/table">
            <a:tbl>
              <a:tblPr>
                <a:noFill/>
                <a:tableStyleId>{04F89BCB-CA83-43D6-806F-1B0476EC368E}</a:tableStyleId>
              </a:tblPr>
              <a:tblGrid>
                <a:gridCol w="1653300"/>
                <a:gridCol w="1653300"/>
                <a:gridCol w="1653300"/>
                <a:gridCol w="1653300"/>
              </a:tblGrid>
              <a:tr h="260325"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Item</a:t>
                      </a:r>
                    </a:p>
                  </a:txBody>
                  <a:tcPr marT="91425" marB="91425" marR="91425" marL="91425">
                    <a:lnL cap="flat" cmpd="sng" w="19050">
                      <a:solidFill>
                        <a:srgbClr val="B7B7B7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9050">
                      <a:solidFill>
                        <a:srgbClr val="B7B7B7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rgbClr val="B7B7B7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rgbClr val="B7B7B7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666666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Budget </a:t>
                      </a:r>
                    </a:p>
                  </a:txBody>
                  <a:tcPr marT="91425" marB="91425" marR="91425" marL="91425">
                    <a:lnL cap="flat" cmpd="sng" w="19050">
                      <a:solidFill>
                        <a:srgbClr val="B7B7B7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9050">
                      <a:solidFill>
                        <a:srgbClr val="B7B7B7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rgbClr val="B7B7B7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rgbClr val="B7B7B7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666666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Price Spent</a:t>
                      </a:r>
                    </a:p>
                  </a:txBody>
                  <a:tcPr marT="91425" marB="91425" marR="91425" marL="91425">
                    <a:lnL cap="flat" cmpd="sng" w="19050">
                      <a:solidFill>
                        <a:srgbClr val="B7B7B7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9050">
                      <a:solidFill>
                        <a:srgbClr val="B7B7B7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rgbClr val="B7B7B7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rgbClr val="B7B7B7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666666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Suppliers</a:t>
                      </a:r>
                    </a:p>
                  </a:txBody>
                  <a:tcPr marT="91425" marB="91425" marR="91425" marL="91425">
                    <a:lnL cap="flat" cmpd="sng" w="19050">
                      <a:solidFill>
                        <a:srgbClr val="B7B7B7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9050">
                      <a:solidFill>
                        <a:srgbClr val="B7B7B7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rgbClr val="B7B7B7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rgbClr val="B7B7B7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666666"/>
                    </a:solidFill>
                  </a:tcPr>
                </a:tc>
              </a:tr>
              <a:tr h="260325"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Display</a:t>
                      </a:r>
                    </a:p>
                  </a:txBody>
                  <a:tcPr marT="91425" marB="91425" marR="91425" marL="91425">
                    <a:lnL cap="flat" cmpd="sng" w="19050">
                      <a:solidFill>
                        <a:srgbClr val="666666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9050">
                      <a:solidFill>
                        <a:srgbClr val="666666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rgbClr val="B7B7B7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rgbClr val="666666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434343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$50</a:t>
                      </a:r>
                    </a:p>
                  </a:txBody>
                  <a:tcPr marT="91425" marB="91425" marR="91425" marL="91425">
                    <a:lnL cap="flat" cmpd="sng" w="19050">
                      <a:solidFill>
                        <a:srgbClr val="666666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9050">
                      <a:solidFill>
                        <a:srgbClr val="666666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rgbClr val="B7B7B7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rgbClr val="666666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$29.95</a:t>
                      </a:r>
                    </a:p>
                  </a:txBody>
                  <a:tcPr marT="91425" marB="91425" marR="91425" marL="91425">
                    <a:lnL cap="flat" cmpd="sng" w="19050">
                      <a:solidFill>
                        <a:srgbClr val="666666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9050">
                      <a:solidFill>
                        <a:srgbClr val="666666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rgbClr val="B7B7B7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rgbClr val="666666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3C78D8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Adafruit</a:t>
                      </a:r>
                    </a:p>
                  </a:txBody>
                  <a:tcPr marT="91425" marB="91425" marR="91425" marL="91425">
                    <a:lnL cap="flat" cmpd="sng" w="19050">
                      <a:solidFill>
                        <a:srgbClr val="666666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9050">
                      <a:solidFill>
                        <a:srgbClr val="666666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rgbClr val="B7B7B7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rgbClr val="666666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0000FF"/>
                    </a:solidFill>
                  </a:tcPr>
                </a:tc>
              </a:tr>
              <a:tr h="260325"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Electronic Components</a:t>
                      </a:r>
                    </a:p>
                  </a:txBody>
                  <a:tcPr marT="91425" marB="91425" marR="91425" marL="91425">
                    <a:lnL cap="flat" cmpd="sng" w="19050">
                      <a:solidFill>
                        <a:srgbClr val="666666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9050">
                      <a:solidFill>
                        <a:srgbClr val="666666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rgbClr val="666666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rgbClr val="666666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666666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$200</a:t>
                      </a:r>
                    </a:p>
                  </a:txBody>
                  <a:tcPr marT="91425" marB="91425" marR="91425" marL="91425">
                    <a:lnL cap="flat" cmpd="sng" w="19050">
                      <a:solidFill>
                        <a:srgbClr val="666666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9050">
                      <a:solidFill>
                        <a:srgbClr val="666666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rgbClr val="666666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rgbClr val="666666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$167.71</a:t>
                      </a:r>
                    </a:p>
                  </a:txBody>
                  <a:tcPr marT="91425" marB="91425" marR="91425" marL="91425">
                    <a:lnL cap="flat" cmpd="sng" w="19050">
                      <a:solidFill>
                        <a:srgbClr val="666666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9050">
                      <a:solidFill>
                        <a:srgbClr val="666666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rgbClr val="666666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rgbClr val="666666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3C78D8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DigiKey</a:t>
                      </a:r>
                    </a:p>
                  </a:txBody>
                  <a:tcPr marT="91425" marB="91425" marR="91425" marL="91425">
                    <a:lnL cap="flat" cmpd="sng" w="19050">
                      <a:solidFill>
                        <a:srgbClr val="666666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9050">
                      <a:solidFill>
                        <a:srgbClr val="666666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rgbClr val="666666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rgbClr val="666666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0000FF"/>
                    </a:solidFill>
                  </a:tcPr>
                </a:tc>
              </a:tr>
              <a:tr h="260325"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Bluetooth Module</a:t>
                      </a:r>
                    </a:p>
                  </a:txBody>
                  <a:tcPr marT="91425" marB="91425" marR="91425" marL="91425">
                    <a:lnL cap="flat" cmpd="sng" w="19050">
                      <a:solidFill>
                        <a:srgbClr val="666666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9050">
                      <a:solidFill>
                        <a:srgbClr val="666666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rgbClr val="666666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rgbClr val="666666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434343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$20</a:t>
                      </a:r>
                    </a:p>
                  </a:txBody>
                  <a:tcPr marT="91425" marB="91425" marR="91425" marL="91425">
                    <a:lnL cap="flat" cmpd="sng" w="19050">
                      <a:solidFill>
                        <a:srgbClr val="666666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9050">
                      <a:solidFill>
                        <a:srgbClr val="666666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rgbClr val="666666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rgbClr val="666666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$7.99</a:t>
                      </a:r>
                    </a:p>
                  </a:txBody>
                  <a:tcPr marT="91425" marB="91425" marR="91425" marL="91425">
                    <a:lnL cap="flat" cmpd="sng" w="19050">
                      <a:solidFill>
                        <a:srgbClr val="666666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9050">
                      <a:solidFill>
                        <a:srgbClr val="666666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rgbClr val="666666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rgbClr val="666666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3C78D8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Amazon</a:t>
                      </a:r>
                    </a:p>
                  </a:txBody>
                  <a:tcPr marT="91425" marB="91425" marR="91425" marL="91425">
                    <a:lnL cap="flat" cmpd="sng" w="19050">
                      <a:solidFill>
                        <a:srgbClr val="666666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9050">
                      <a:solidFill>
                        <a:srgbClr val="666666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rgbClr val="666666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rgbClr val="666666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0000FF"/>
                    </a:solidFill>
                  </a:tcPr>
                </a:tc>
              </a:tr>
              <a:tr h="260325"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GPS Module</a:t>
                      </a:r>
                    </a:p>
                  </a:txBody>
                  <a:tcPr marT="91425" marB="91425" marR="91425" marL="91425">
                    <a:lnL cap="flat" cmpd="sng" w="19050">
                      <a:solidFill>
                        <a:srgbClr val="666666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9050">
                      <a:solidFill>
                        <a:srgbClr val="666666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rgbClr val="666666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rgbClr val="666666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666666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$20</a:t>
                      </a:r>
                    </a:p>
                  </a:txBody>
                  <a:tcPr marT="91425" marB="91425" marR="91425" marL="91425">
                    <a:lnL cap="flat" cmpd="sng" w="19050">
                      <a:solidFill>
                        <a:srgbClr val="666666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9050">
                      <a:solidFill>
                        <a:srgbClr val="666666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rgbClr val="666666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rgbClr val="666666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$19.95</a:t>
                      </a:r>
                    </a:p>
                  </a:txBody>
                  <a:tcPr marT="91425" marB="91425" marR="91425" marL="91425">
                    <a:lnL cap="flat" cmpd="sng" w="19050">
                      <a:solidFill>
                        <a:srgbClr val="666666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9050">
                      <a:solidFill>
                        <a:srgbClr val="666666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rgbClr val="666666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rgbClr val="666666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3C78D8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Amazon</a:t>
                      </a:r>
                    </a:p>
                  </a:txBody>
                  <a:tcPr marT="91425" marB="91425" marR="91425" marL="91425">
                    <a:lnL cap="flat" cmpd="sng" w="19050">
                      <a:solidFill>
                        <a:srgbClr val="666666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9050">
                      <a:solidFill>
                        <a:srgbClr val="666666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rgbClr val="666666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rgbClr val="666666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0000FF"/>
                    </a:solidFill>
                  </a:tcPr>
                </a:tc>
              </a:tr>
              <a:tr h="260325"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Batteries</a:t>
                      </a:r>
                    </a:p>
                  </a:txBody>
                  <a:tcPr marT="91425" marB="91425" marR="91425" marL="91425">
                    <a:lnL cap="flat" cmpd="sng" w="19050">
                      <a:solidFill>
                        <a:srgbClr val="666666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9050">
                      <a:solidFill>
                        <a:srgbClr val="666666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rgbClr val="666666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rgbClr val="666666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434343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$20</a:t>
                      </a:r>
                    </a:p>
                  </a:txBody>
                  <a:tcPr marT="91425" marB="91425" marR="91425" marL="91425">
                    <a:lnL cap="flat" cmpd="sng" w="19050">
                      <a:solidFill>
                        <a:srgbClr val="666666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9050">
                      <a:solidFill>
                        <a:srgbClr val="666666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rgbClr val="666666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rgbClr val="666666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$11.90</a:t>
                      </a:r>
                    </a:p>
                  </a:txBody>
                  <a:tcPr marT="91425" marB="91425" marR="91425" marL="91425">
                    <a:lnL cap="flat" cmpd="sng" w="19050">
                      <a:solidFill>
                        <a:srgbClr val="666666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9050">
                      <a:solidFill>
                        <a:srgbClr val="666666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rgbClr val="666666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rgbClr val="666666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3C78D8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BatterySpace</a:t>
                      </a:r>
                    </a:p>
                  </a:txBody>
                  <a:tcPr marT="91425" marB="91425" marR="91425" marL="91425">
                    <a:lnL cap="flat" cmpd="sng" w="19050">
                      <a:solidFill>
                        <a:srgbClr val="666666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9050">
                      <a:solidFill>
                        <a:srgbClr val="666666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rgbClr val="666666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rgbClr val="666666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0000FF"/>
                    </a:solidFill>
                  </a:tcPr>
                </a:tc>
              </a:tr>
              <a:tr h="260325"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Mechanical Components</a:t>
                      </a:r>
                    </a:p>
                  </a:txBody>
                  <a:tcPr marT="91425" marB="91425" marR="91425" marL="91425">
                    <a:lnL cap="flat" cmpd="sng" w="19050">
                      <a:solidFill>
                        <a:srgbClr val="666666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9050">
                      <a:solidFill>
                        <a:srgbClr val="666666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rgbClr val="666666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rgbClr val="666666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666666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$100</a:t>
                      </a:r>
                    </a:p>
                  </a:txBody>
                  <a:tcPr marT="91425" marB="91425" marR="91425" marL="91425">
                    <a:lnL cap="flat" cmpd="sng" w="19050">
                      <a:solidFill>
                        <a:srgbClr val="666666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9050">
                      <a:solidFill>
                        <a:srgbClr val="666666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rgbClr val="666666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rgbClr val="666666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$82.47</a:t>
                      </a:r>
                    </a:p>
                  </a:txBody>
                  <a:tcPr marT="91425" marB="91425" marR="91425" marL="91425">
                    <a:lnL cap="flat" cmpd="sng" w="19050">
                      <a:solidFill>
                        <a:srgbClr val="666666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9050">
                      <a:solidFill>
                        <a:srgbClr val="666666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rgbClr val="666666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rgbClr val="666666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3C78D8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Amazon, Omega Optical </a:t>
                      </a:r>
                    </a:p>
                  </a:txBody>
                  <a:tcPr marT="91425" marB="91425" marR="91425" marL="91425">
                    <a:lnL cap="flat" cmpd="sng" w="19050">
                      <a:solidFill>
                        <a:srgbClr val="666666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9050">
                      <a:solidFill>
                        <a:srgbClr val="666666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rgbClr val="666666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rgbClr val="666666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0000FF"/>
                    </a:solidFill>
                  </a:tcPr>
                </a:tc>
              </a:tr>
              <a:tr h="260325"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PCB</a:t>
                      </a:r>
                    </a:p>
                  </a:txBody>
                  <a:tcPr marT="91425" marB="91425" marR="91425" marL="91425">
                    <a:lnL cap="flat" cmpd="sng" w="19050">
                      <a:solidFill>
                        <a:srgbClr val="666666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9050">
                      <a:solidFill>
                        <a:srgbClr val="666666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rgbClr val="666666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rgbClr val="666666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434343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$60</a:t>
                      </a:r>
                    </a:p>
                  </a:txBody>
                  <a:tcPr marT="91425" marB="91425" marR="91425" marL="91425">
                    <a:lnL cap="flat" cmpd="sng" w="19050">
                      <a:solidFill>
                        <a:srgbClr val="666666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9050">
                      <a:solidFill>
                        <a:srgbClr val="666666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rgbClr val="666666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rgbClr val="666666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$28.00</a:t>
                      </a:r>
                    </a:p>
                  </a:txBody>
                  <a:tcPr marT="91425" marB="91425" marR="91425" marL="91425">
                    <a:lnL cap="flat" cmpd="sng" w="19050">
                      <a:solidFill>
                        <a:srgbClr val="666666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9050">
                      <a:solidFill>
                        <a:srgbClr val="666666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rgbClr val="666666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rgbClr val="666666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3C78D8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PCB Way</a:t>
                      </a:r>
                    </a:p>
                  </a:txBody>
                  <a:tcPr marT="91425" marB="91425" marR="91425" marL="91425">
                    <a:lnL cap="flat" cmpd="sng" w="19050">
                      <a:solidFill>
                        <a:srgbClr val="666666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9050">
                      <a:solidFill>
                        <a:srgbClr val="666666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rgbClr val="666666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rgbClr val="666666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0000FF"/>
                    </a:solidFill>
                  </a:tcPr>
                </a:tc>
              </a:tr>
              <a:tr h="100000"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b="1" lang="en">
                          <a:solidFill>
                            <a:srgbClr val="FFFFFF"/>
                          </a:solidFill>
                        </a:rPr>
                        <a:t>Total</a:t>
                      </a:r>
                    </a:p>
                  </a:txBody>
                  <a:tcPr marT="91425" marB="91425" marR="91425" marL="91425">
                    <a:lnL cap="flat" cmpd="sng" w="19050">
                      <a:solidFill>
                        <a:srgbClr val="666666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9050">
                      <a:solidFill>
                        <a:srgbClr val="666666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rgbClr val="666666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rgbClr val="666666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666666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$500</a:t>
                      </a:r>
                    </a:p>
                  </a:txBody>
                  <a:tcPr marT="91425" marB="91425" marR="91425" marL="91425">
                    <a:lnL cap="flat" cmpd="sng" w="19050">
                      <a:solidFill>
                        <a:srgbClr val="666666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9050">
                      <a:solidFill>
                        <a:srgbClr val="666666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rgbClr val="666666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rgbClr val="666666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1C4587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$347.97</a:t>
                      </a:r>
                    </a:p>
                  </a:txBody>
                  <a:tcPr marT="91425" marB="91425" marR="91425" marL="91425">
                    <a:lnL cap="flat" cmpd="sng" w="19050">
                      <a:solidFill>
                        <a:srgbClr val="666666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9050">
                      <a:solidFill>
                        <a:srgbClr val="666666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rgbClr val="666666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rgbClr val="666666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1C4587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666666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9050">
                      <a:solidFill>
                        <a:srgbClr val="666666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rgbClr val="666666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rgbClr val="666666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1C4587"/>
                    </a:solidFill>
                  </a:tcPr>
                </a:tc>
              </a:tr>
            </a:tbl>
          </a:graphicData>
        </a:graphic>
      </p:graphicFrame>
      <p:sp>
        <p:nvSpPr>
          <p:cNvPr id="347" name="Shape 347"/>
          <p:cNvSpPr txBox="1"/>
          <p:nvPr/>
        </p:nvSpPr>
        <p:spPr>
          <a:xfrm>
            <a:off x="7165475" y="1410750"/>
            <a:ext cx="1751100" cy="33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</a:rPr>
              <a:t>Our Total Budget for our Design is: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  <a:p>
            <a:pPr lvl="0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</a:rPr>
              <a:t>$500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  <a:p>
            <a:pPr lvl="0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</a:rPr>
              <a:t>As of now we have spent $347.97 and still have extra 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  <a:p>
            <a:pPr lvl="0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</a:rPr>
              <a:t>We are sponsored by Dr. Kim and all expenses are covered by Dr. Kim 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Shape 352"/>
          <p:cNvSpPr txBox="1"/>
          <p:nvPr>
            <p:ph type="title"/>
          </p:nvPr>
        </p:nvSpPr>
        <p:spPr>
          <a:xfrm>
            <a:off x="598100" y="2152347"/>
            <a:ext cx="8222100" cy="838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Questions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 txBox="1"/>
          <p:nvPr>
            <p:ph type="title"/>
          </p:nvPr>
        </p:nvSpPr>
        <p:spPr>
          <a:xfrm>
            <a:off x="311700" y="177997"/>
            <a:ext cx="8222100" cy="838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Overview </a:t>
            </a:r>
          </a:p>
        </p:txBody>
      </p:sp>
      <p:sp>
        <p:nvSpPr>
          <p:cNvPr id="109" name="Shape 109"/>
          <p:cNvSpPr txBox="1"/>
          <p:nvPr>
            <p:ph idx="4294967295" type="body"/>
          </p:nvPr>
        </p:nvSpPr>
        <p:spPr>
          <a:xfrm>
            <a:off x="311700" y="1016800"/>
            <a:ext cx="8520600" cy="38625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 sz="1600">
              <a:solidFill>
                <a:srgbClr val="FFFFFF"/>
              </a:solidFill>
            </a:endParaRPr>
          </a:p>
          <a:p>
            <a:pPr indent="-330200" lvl="0" marL="457200" rtl="0">
              <a:spcBef>
                <a:spcPts val="0"/>
              </a:spcBef>
              <a:buClr>
                <a:srgbClr val="FFFFFF"/>
              </a:buClr>
              <a:buSzPct val="100000"/>
            </a:pPr>
            <a:r>
              <a:rPr lang="en" sz="1600">
                <a:solidFill>
                  <a:srgbClr val="FFFFFF"/>
                </a:solidFill>
              </a:rPr>
              <a:t>Two heating Elements at set temperatures </a:t>
            </a:r>
          </a:p>
          <a:p>
            <a:pPr indent="-330200" lvl="0" marL="457200" rtl="0">
              <a:spcBef>
                <a:spcPts val="0"/>
              </a:spcBef>
              <a:buClr>
                <a:srgbClr val="FFFFFF"/>
              </a:buClr>
              <a:buSzPct val="100000"/>
            </a:pPr>
            <a:r>
              <a:rPr lang="en" sz="1600">
                <a:solidFill>
                  <a:srgbClr val="FFFFFF"/>
                </a:solidFill>
              </a:rPr>
              <a:t>Servos</a:t>
            </a:r>
          </a:p>
          <a:p>
            <a:pPr indent="-330200" lvl="0" marL="457200" rtl="0">
              <a:spcBef>
                <a:spcPts val="0"/>
              </a:spcBef>
              <a:buClr>
                <a:srgbClr val="FFFFFF"/>
              </a:buClr>
              <a:buSzPct val="100000"/>
            </a:pPr>
            <a:r>
              <a:rPr lang="en" sz="1600">
                <a:solidFill>
                  <a:srgbClr val="FFFFFF"/>
                </a:solidFill>
              </a:rPr>
              <a:t>LED, Emission Filter, and Photodiode </a:t>
            </a:r>
          </a:p>
          <a:p>
            <a:pPr indent="-330200" lvl="0" marL="457200">
              <a:spcBef>
                <a:spcPts val="0"/>
              </a:spcBef>
              <a:buClr>
                <a:srgbClr val="FFFFFF"/>
              </a:buClr>
              <a:buSzPct val="100000"/>
            </a:pPr>
            <a:r>
              <a:rPr lang="en" sz="1600">
                <a:solidFill>
                  <a:srgbClr val="FFFFFF"/>
                </a:solidFill>
              </a:rPr>
              <a:t>Touch Screen </a:t>
            </a:r>
          </a:p>
          <a:p>
            <a:pPr indent="-330200" lvl="0" marL="457200">
              <a:spcBef>
                <a:spcPts val="0"/>
              </a:spcBef>
              <a:buClr>
                <a:srgbClr val="FFFFFF"/>
              </a:buClr>
              <a:buSzPct val="100000"/>
            </a:pPr>
            <a:r>
              <a:rPr lang="en" sz="1600">
                <a:solidFill>
                  <a:srgbClr val="FFFFFF"/>
                </a:solidFill>
              </a:rPr>
              <a:t>Rechargeable Battery </a:t>
            </a:r>
          </a:p>
          <a:p>
            <a:pPr indent="-330200" lvl="0" marL="457200">
              <a:spcBef>
                <a:spcPts val="0"/>
              </a:spcBef>
              <a:buClr>
                <a:srgbClr val="FFFFFF"/>
              </a:buClr>
              <a:buSzPct val="100000"/>
            </a:pPr>
            <a:r>
              <a:rPr lang="en" sz="1600">
                <a:solidFill>
                  <a:srgbClr val="FFFFFF"/>
                </a:solidFill>
              </a:rPr>
              <a:t>GPS </a:t>
            </a:r>
          </a:p>
          <a:p>
            <a:pPr indent="-330200" lvl="0" marL="457200" rtl="0">
              <a:spcBef>
                <a:spcPts val="0"/>
              </a:spcBef>
              <a:buClr>
                <a:srgbClr val="FFFFFF"/>
              </a:buClr>
              <a:buSzPct val="100000"/>
            </a:pPr>
            <a:r>
              <a:rPr lang="en" sz="1600">
                <a:solidFill>
                  <a:srgbClr val="FFFFFF"/>
                </a:solidFill>
              </a:rPr>
              <a:t>Bluetooth</a:t>
            </a:r>
          </a:p>
          <a:p>
            <a:pPr indent="-330200" lvl="0" marL="457200" rtl="0">
              <a:spcBef>
                <a:spcPts val="0"/>
              </a:spcBef>
              <a:buClr>
                <a:srgbClr val="FFFFFF"/>
              </a:buClr>
              <a:buSzPct val="100000"/>
            </a:pPr>
            <a:r>
              <a:rPr lang="en" sz="1600">
                <a:solidFill>
                  <a:srgbClr val="FFFFFF"/>
                </a:solidFill>
              </a:rPr>
              <a:t>Phone App for our device</a:t>
            </a:r>
          </a:p>
          <a:p>
            <a:pPr indent="-330200" lvl="0" marL="457200">
              <a:spcBef>
                <a:spcPts val="0"/>
              </a:spcBef>
              <a:buClr>
                <a:srgbClr val="FFFFFF"/>
              </a:buClr>
              <a:buSzPct val="100000"/>
            </a:pPr>
            <a:r>
              <a:rPr lang="en" sz="1600">
                <a:solidFill>
                  <a:srgbClr val="FFFFFF"/>
                </a:solidFill>
              </a:rPr>
              <a:t>Online Database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 sz="1200">
              <a:solidFill>
                <a:srgbClr val="FFFFFF"/>
              </a:solidFill>
            </a:endParaRP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 sz="1200">
              <a:solidFill>
                <a:srgbClr val="000000"/>
              </a:solidFill>
            </a:endParaRP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 sz="1400">
              <a:solidFill>
                <a:srgbClr val="000000"/>
              </a:solidFill>
            </a:endParaRP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 sz="14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 txBox="1"/>
          <p:nvPr>
            <p:ph type="title"/>
          </p:nvPr>
        </p:nvSpPr>
        <p:spPr>
          <a:xfrm>
            <a:off x="2002850" y="116497"/>
            <a:ext cx="8222100" cy="838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Design Specifications</a:t>
            </a:r>
          </a:p>
        </p:txBody>
      </p:sp>
      <p:graphicFrame>
        <p:nvGraphicFramePr>
          <p:cNvPr id="115" name="Shape 115"/>
          <p:cNvGraphicFramePr/>
          <p:nvPr/>
        </p:nvGraphicFramePr>
        <p:xfrm>
          <a:off x="1600200" y="10252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{F462A806-35D4-4879-9BDA-6EE1ABA7F847}</a:tableStyleId>
              </a:tblPr>
              <a:tblGrid>
                <a:gridCol w="2314575"/>
                <a:gridCol w="3629025"/>
              </a:tblGrid>
              <a:tr h="12700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b="1" lang="en">
                          <a:solidFill>
                            <a:srgbClr val="FFFFFF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Heating and Cooling:</a:t>
                      </a:r>
                    </a:p>
                  </a:txBody>
                  <a:tcPr marT="63500" marB="63500" marR="63500" marL="63500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b="1" lang="en">
                          <a:solidFill>
                            <a:srgbClr val="FFFFFF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Must be able to heat up to 95C and cool to 60C</a:t>
                      </a:r>
                    </a:p>
                  </a:txBody>
                  <a:tcPr marT="63500" marB="63500" marR="63500" marL="63500"/>
                </a:tc>
              </a:tr>
              <a:tr h="12700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b="1" lang="en">
                          <a:solidFill>
                            <a:srgbClr val="FFFFFF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Location:</a:t>
                      </a:r>
                    </a:p>
                  </a:txBody>
                  <a:tcPr marT="63500" marB="63500" marR="63500" marL="63500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b="1" lang="en">
                          <a:solidFill>
                            <a:srgbClr val="FFFFFF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Using GPS must be able to determine location +/- 100m accuracy </a:t>
                      </a:r>
                    </a:p>
                  </a:txBody>
                  <a:tcPr marT="63500" marB="63500" marR="63500" marL="63500"/>
                </a:tc>
              </a:tr>
              <a:tr h="12700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b="1" lang="en">
                          <a:solidFill>
                            <a:srgbClr val="FFFFFF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Wireless Communication:</a:t>
                      </a:r>
                    </a:p>
                  </a:txBody>
                  <a:tcPr marT="63500" marB="63500" marR="63500" marL="63500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b="1" lang="en">
                          <a:solidFill>
                            <a:srgbClr val="FFFFFF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Must be able to transmit all data via wireless technology to a mobile device (WiFi, Bluetooth, ect.)</a:t>
                      </a:r>
                    </a:p>
                  </a:txBody>
                  <a:tcPr marT="63500" marB="63500" marR="63500" marL="63500"/>
                </a:tc>
              </a:tr>
              <a:tr h="12700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b="1" lang="en">
                          <a:solidFill>
                            <a:srgbClr val="FFFFFF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Optical Filtering:</a:t>
                      </a:r>
                    </a:p>
                  </a:txBody>
                  <a:tcPr marT="63500" marB="63500" marR="63500" marL="63500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b="1" lang="en">
                          <a:solidFill>
                            <a:srgbClr val="FFFFFF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Detecting 518 nm wavelength</a:t>
                      </a:r>
                    </a:p>
                  </a:txBody>
                  <a:tcPr marT="63500" marB="63500" marR="63500" marL="63500"/>
                </a:tc>
              </a:tr>
              <a:tr h="12700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b="1" lang="en">
                          <a:solidFill>
                            <a:srgbClr val="FFFFFF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Weight:</a:t>
                      </a:r>
                    </a:p>
                  </a:txBody>
                  <a:tcPr marT="63500" marB="63500" marR="63500" marL="63500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b="1" lang="en">
                          <a:solidFill>
                            <a:srgbClr val="FFFFFF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&lt; 7.5 lbs</a:t>
                      </a:r>
                    </a:p>
                  </a:txBody>
                  <a:tcPr marT="63500" marB="63500" marR="63500" marL="63500"/>
                </a:tc>
              </a:tr>
              <a:tr h="12700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b="1" lang="en">
                          <a:solidFill>
                            <a:srgbClr val="FFFFFF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Cost:</a:t>
                      </a:r>
                    </a:p>
                  </a:txBody>
                  <a:tcPr marT="63500" marB="63500" marR="63500" marL="63500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b="1" lang="en">
                          <a:solidFill>
                            <a:srgbClr val="FFFFFF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&lt; $500</a:t>
                      </a:r>
                    </a:p>
                  </a:txBody>
                  <a:tcPr marT="63500" marB="63500" marR="63500" marL="63500"/>
                </a:tc>
              </a:tr>
              <a:tr h="12700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b="1" lang="en">
                          <a:solidFill>
                            <a:srgbClr val="FFFFFF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App integration:</a:t>
                      </a:r>
                    </a:p>
                  </a:txBody>
                  <a:tcPr marT="63500" marB="63500" marR="63500" marL="63500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b="1" lang="en">
                          <a:solidFill>
                            <a:srgbClr val="FFFFFF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Must be able to communicate data to the app, display its results, and be controlled by the app</a:t>
                      </a:r>
                    </a:p>
                  </a:txBody>
                  <a:tcPr marT="63500" marB="63500" marR="63500" marL="63500"/>
                </a:tc>
              </a:tr>
              <a:tr h="12700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b="1" lang="en">
                          <a:solidFill>
                            <a:srgbClr val="FFFFFF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Dimensions:</a:t>
                      </a:r>
                    </a:p>
                  </a:txBody>
                  <a:tcPr marT="63500" marB="63500" marR="63500" marL="63500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b="1" lang="en">
                          <a:solidFill>
                            <a:srgbClr val="FFFFFF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&lt; 64 inches squared</a:t>
                      </a:r>
                    </a:p>
                  </a:txBody>
                  <a:tcPr marT="63500" marB="63500" marR="63500" marL="63500"/>
                </a:tc>
              </a:tr>
            </a:tbl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 txBox="1"/>
          <p:nvPr>
            <p:ph type="title"/>
          </p:nvPr>
        </p:nvSpPr>
        <p:spPr>
          <a:xfrm>
            <a:off x="311700" y="171097"/>
            <a:ext cx="8222100" cy="838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Safety</a:t>
            </a:r>
          </a:p>
        </p:txBody>
      </p:sp>
      <p:sp>
        <p:nvSpPr>
          <p:cNvPr id="121" name="Shape 121"/>
          <p:cNvSpPr txBox="1"/>
          <p:nvPr>
            <p:ph idx="4294967295" type="body"/>
          </p:nvPr>
        </p:nvSpPr>
        <p:spPr>
          <a:xfrm>
            <a:off x="311700" y="1058950"/>
            <a:ext cx="8520600" cy="33390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>
                <a:solidFill>
                  <a:schemeClr val="lt1"/>
                </a:solidFill>
              </a:rPr>
              <a:t>Our device is meant to be dealing with different viruses such as HIV and need our machine to be dealt with care</a:t>
            </a:r>
          </a:p>
          <a:p>
            <a:pPr lvl="0">
              <a:spcBef>
                <a:spcPts val="0"/>
              </a:spcBef>
              <a:buNone/>
            </a:pPr>
            <a:r>
              <a:rPr lang="en">
                <a:solidFill>
                  <a:schemeClr val="lt1"/>
                </a:solidFill>
              </a:rPr>
              <a:t>PCR tubes carry the physical content</a:t>
            </a:r>
          </a:p>
          <a:p>
            <a:pPr lvl="0">
              <a:spcBef>
                <a:spcPts val="0"/>
              </a:spcBef>
              <a:buNone/>
            </a:pPr>
            <a:r>
              <a:rPr lang="en">
                <a:solidFill>
                  <a:schemeClr val="lt1"/>
                </a:solidFill>
              </a:rPr>
              <a:t>Therefore the machine itself must support the users who are handling such content</a:t>
            </a:r>
          </a:p>
          <a:p>
            <a:pPr lvl="0">
              <a:spcBef>
                <a:spcPts val="0"/>
              </a:spcBef>
              <a:buNone/>
            </a:pPr>
            <a:r>
              <a:rPr lang="en">
                <a:solidFill>
                  <a:schemeClr val="lt1"/>
                </a:solidFill>
              </a:rPr>
              <a:t>We have designed our device to be operated by someone who is wearing gloves 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 txBox="1"/>
          <p:nvPr>
            <p:ph type="title"/>
          </p:nvPr>
        </p:nvSpPr>
        <p:spPr>
          <a:xfrm>
            <a:off x="311700" y="169522"/>
            <a:ext cx="8222100" cy="838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Block Diagram / Work Distribution</a:t>
            </a:r>
          </a:p>
        </p:txBody>
      </p:sp>
      <p:sp>
        <p:nvSpPr>
          <p:cNvPr id="127" name="Shape 127"/>
          <p:cNvSpPr txBox="1"/>
          <p:nvPr>
            <p:ph idx="4294967295" type="body"/>
          </p:nvPr>
        </p:nvSpPr>
        <p:spPr>
          <a:xfrm>
            <a:off x="362525" y="1008325"/>
            <a:ext cx="8520600" cy="33390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</a:rPr>
              <a:t>Mario</a:t>
            </a:r>
          </a:p>
        </p:txBody>
      </p:sp>
      <p:pic>
        <p:nvPicPr>
          <p:cNvPr id="128" name="Shape 128"/>
          <p:cNvPicPr preferRelativeResize="0"/>
          <p:nvPr/>
        </p:nvPicPr>
        <p:blipFill rotWithShape="1">
          <a:blip r:embed="rId3">
            <a:alphaModFix/>
          </a:blip>
          <a:srcRect b="32782" l="0" r="872" t="0"/>
          <a:stretch/>
        </p:blipFill>
        <p:spPr>
          <a:xfrm>
            <a:off x="311700" y="940775"/>
            <a:ext cx="5611599" cy="4036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Shape 129"/>
          <p:cNvPicPr preferRelativeResize="0"/>
          <p:nvPr/>
        </p:nvPicPr>
        <p:blipFill rotWithShape="1">
          <a:blip r:embed="rId3">
            <a:alphaModFix/>
          </a:blip>
          <a:srcRect b="0" l="0" r="45530" t="69576"/>
          <a:stretch/>
        </p:blipFill>
        <p:spPr>
          <a:xfrm>
            <a:off x="5985575" y="1585025"/>
            <a:ext cx="2988374" cy="1770575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Shape 130"/>
          <p:cNvSpPr txBox="1"/>
          <p:nvPr/>
        </p:nvSpPr>
        <p:spPr>
          <a:xfrm>
            <a:off x="6223475" y="3667275"/>
            <a:ext cx="2579400" cy="110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</a:rPr>
              <a:t>Sam Williams left our group and his portion of the project has been divided among the three of us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 txBox="1"/>
          <p:nvPr>
            <p:ph type="title"/>
          </p:nvPr>
        </p:nvSpPr>
        <p:spPr>
          <a:xfrm>
            <a:off x="460950" y="288622"/>
            <a:ext cx="8222100" cy="838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Heating Element </a:t>
            </a:r>
          </a:p>
        </p:txBody>
      </p:sp>
      <p:pic>
        <p:nvPicPr>
          <p:cNvPr descr="Heating Element.PNG" id="136" name="Shape 136"/>
          <p:cNvPicPr preferRelativeResize="0"/>
          <p:nvPr/>
        </p:nvPicPr>
        <p:blipFill rotWithShape="1">
          <a:blip r:embed="rId3">
            <a:alphaModFix/>
          </a:blip>
          <a:srcRect b="0" l="17470" r="21675" t="0"/>
          <a:stretch/>
        </p:blipFill>
        <p:spPr>
          <a:xfrm>
            <a:off x="2283974" y="1260325"/>
            <a:ext cx="1647074" cy="281939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G_4600.JPG" id="137" name="Shape 137"/>
          <p:cNvPicPr preferRelativeResize="0"/>
          <p:nvPr/>
        </p:nvPicPr>
        <p:blipFill rotWithShape="1">
          <a:blip r:embed="rId4">
            <a:alphaModFix/>
          </a:blip>
          <a:srcRect b="30339" l="34943" r="39300" t="23077"/>
          <a:stretch/>
        </p:blipFill>
        <p:spPr>
          <a:xfrm>
            <a:off x="6513376" y="1274600"/>
            <a:ext cx="2046948" cy="279082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eating element wireframe.PNG" id="138" name="Shape 1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9575" y="1260312"/>
            <a:ext cx="1466850" cy="28194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G_4664.PNG" id="139" name="Shape 139"/>
          <p:cNvPicPr preferRelativeResize="0"/>
          <p:nvPr/>
        </p:nvPicPr>
        <p:blipFill rotWithShape="1">
          <a:blip r:embed="rId6">
            <a:alphaModFix/>
          </a:blip>
          <a:srcRect b="15953" l="30448" r="40061" t="8546"/>
          <a:stretch/>
        </p:blipFill>
        <p:spPr>
          <a:xfrm>
            <a:off x="4131600" y="1274600"/>
            <a:ext cx="2181225" cy="2790825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Shape 140"/>
          <p:cNvSpPr txBox="1"/>
          <p:nvPr/>
        </p:nvSpPr>
        <p:spPr>
          <a:xfrm>
            <a:off x="931875" y="4079725"/>
            <a:ext cx="895200" cy="61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</a:rPr>
              <a:t>Cross Section</a:t>
            </a:r>
          </a:p>
        </p:txBody>
      </p:sp>
      <p:sp>
        <p:nvSpPr>
          <p:cNvPr id="141" name="Shape 141"/>
          <p:cNvSpPr txBox="1"/>
          <p:nvPr/>
        </p:nvSpPr>
        <p:spPr>
          <a:xfrm>
            <a:off x="2649425" y="4079725"/>
            <a:ext cx="1123800" cy="74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</a:rPr>
              <a:t>3D CAD</a:t>
            </a:r>
          </a:p>
        </p:txBody>
      </p:sp>
      <p:sp>
        <p:nvSpPr>
          <p:cNvPr id="142" name="Shape 142"/>
          <p:cNvSpPr txBox="1"/>
          <p:nvPr/>
        </p:nvSpPr>
        <p:spPr>
          <a:xfrm>
            <a:off x="4595575" y="4079725"/>
            <a:ext cx="1397700" cy="61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</a:rPr>
              <a:t>Shaping Tool</a:t>
            </a:r>
          </a:p>
        </p:txBody>
      </p:sp>
      <p:sp>
        <p:nvSpPr>
          <p:cNvPr id="143" name="Shape 143"/>
          <p:cNvSpPr txBox="1"/>
          <p:nvPr/>
        </p:nvSpPr>
        <p:spPr>
          <a:xfrm>
            <a:off x="6815625" y="4079725"/>
            <a:ext cx="5262300" cy="61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</a:rPr>
              <a:t>1st Prototype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 txBox="1"/>
          <p:nvPr>
            <p:ph type="title"/>
          </p:nvPr>
        </p:nvSpPr>
        <p:spPr>
          <a:xfrm>
            <a:off x="561550" y="233822"/>
            <a:ext cx="8222100" cy="838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Servos</a:t>
            </a:r>
          </a:p>
        </p:txBody>
      </p:sp>
      <p:graphicFrame>
        <p:nvGraphicFramePr>
          <p:cNvPr id="149" name="Shape 149"/>
          <p:cNvGraphicFramePr/>
          <p:nvPr/>
        </p:nvGraphicFramePr>
        <p:xfrm>
          <a:off x="561550" y="15563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{F462A806-35D4-4879-9BDA-6EE1ABA7F847}</a:tableStyleId>
              </a:tblPr>
              <a:tblGrid>
                <a:gridCol w="1371600"/>
                <a:gridCol w="1371600"/>
                <a:gridCol w="1371600"/>
                <a:gridCol w="1371600"/>
              </a:tblGrid>
              <a:tr h="12700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 b="1" sz="12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2700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b="1" lang="en" sz="1200">
                          <a:solidFill>
                            <a:srgbClr val="FFFFFF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SG90</a:t>
                      </a:r>
                    </a:p>
                  </a:txBody>
                  <a:tcPr marT="63500" marB="63500" marR="63500" marL="63500">
                    <a:lnL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b="1" lang="en" sz="1200">
                          <a:solidFill>
                            <a:srgbClr val="FFFFFF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SG51R</a:t>
                      </a:r>
                    </a:p>
                  </a:txBody>
                  <a:tcPr marT="63500" marB="63500" marR="63500" marL="63500">
                    <a:lnL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b="1" lang="en" sz="1200">
                          <a:solidFill>
                            <a:srgbClr val="FFFFFF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HS-35HD</a:t>
                      </a:r>
                    </a:p>
                  </a:txBody>
                  <a:tcPr marT="63500" marB="63500" marR="63500" marL="63500">
                    <a:lnL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000000"/>
                    </a:solidFill>
                  </a:tcPr>
                </a:tc>
              </a:tr>
              <a:tr h="279400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b="1" lang="en" sz="1200">
                          <a:solidFill>
                            <a:srgbClr val="F3F3F3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Manufacturer</a:t>
                      </a:r>
                    </a:p>
                  </a:txBody>
                  <a:tcPr marT="63500" marB="63500" marR="63500" marL="63500">
                    <a:lnL cap="flat" cmpd="sng" w="12700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2700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2700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2700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Tower Pro</a:t>
                      </a:r>
                    </a:p>
                  </a:txBody>
                  <a:tcPr marT="63500" marB="63500" marR="63500" marL="63500">
                    <a:lnL cap="flat" cmpd="sng" w="12700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B7B7B7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Tower Pro</a:t>
                      </a:r>
                    </a:p>
                  </a:txBody>
                  <a:tcPr marT="63500" marB="63500" marR="63500" marL="63500">
                    <a:lnL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B7B7B7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Hitec</a:t>
                      </a:r>
                    </a:p>
                  </a:txBody>
                  <a:tcPr marT="63500" marB="63500" marR="63500" marL="63500">
                    <a:lnL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B7B7B7"/>
                    </a:solidFill>
                  </a:tcPr>
                </a:tc>
              </a:tr>
              <a:tr h="12700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b="1" lang="en" sz="1200">
                          <a:solidFill>
                            <a:srgbClr val="F3F3F3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Size</a:t>
                      </a:r>
                    </a:p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 b="1" sz="1200">
                        <a:solidFill>
                          <a:srgbClr val="F3F3F3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2700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2700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2700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23.0 x 12.2 x 29.0 mm</a:t>
                      </a:r>
                    </a:p>
                  </a:txBody>
                  <a:tcPr marT="63500" marB="63500" marR="63500" marL="63500">
                    <a:lnL cap="flat" cmpd="sng" w="12700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999999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22.0 x 22.0 x 12.0 mm</a:t>
                      </a:r>
                    </a:p>
                  </a:txBody>
                  <a:tcPr marT="63500" marB="63500" marR="63500" marL="63500">
                    <a:lnL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999999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18.6 x 7.6 x 15.5 mm</a:t>
                      </a:r>
                    </a:p>
                  </a:txBody>
                  <a:tcPr marT="63500" marB="63500" marR="63500" marL="63500">
                    <a:lnL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999999"/>
                    </a:solidFill>
                  </a:tcPr>
                </a:tc>
              </a:tr>
              <a:tr h="12700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b="1" lang="en" sz="1200">
                          <a:solidFill>
                            <a:srgbClr val="F3F3F3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Rotation Angle</a:t>
                      </a:r>
                    </a:p>
                  </a:txBody>
                  <a:tcPr marT="63500" marB="63500" marR="63500" marL="63500">
                    <a:lnL cap="flat" cmpd="sng" w="12700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2700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2700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2700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180 Degree</a:t>
                      </a:r>
                    </a:p>
                  </a:txBody>
                  <a:tcPr marT="63500" marB="63500" marR="63500" marL="63500">
                    <a:lnL cap="flat" cmpd="sng" w="12700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B7B7B7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180 Degree</a:t>
                      </a:r>
                    </a:p>
                  </a:txBody>
                  <a:tcPr marT="63500" marB="63500" marR="63500" marL="63500">
                    <a:lnL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B7B7B7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180 Degree</a:t>
                      </a:r>
                    </a:p>
                  </a:txBody>
                  <a:tcPr marT="63500" marB="63500" marR="63500" marL="63500">
                    <a:lnL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B7B7B7"/>
                    </a:solidFill>
                  </a:tcPr>
                </a:tc>
              </a:tr>
              <a:tr h="12700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b="1" lang="en" sz="1200">
                          <a:solidFill>
                            <a:srgbClr val="F3F3F3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Weight</a:t>
                      </a:r>
                    </a:p>
                  </a:txBody>
                  <a:tcPr marT="63500" marB="63500" marR="63500" marL="63500">
                    <a:lnL cap="flat" cmpd="sng" w="12700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2700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2700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2700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9 g</a:t>
                      </a:r>
                    </a:p>
                  </a:txBody>
                  <a:tcPr marT="63500" marB="63500" marR="63500" marL="63500">
                    <a:lnL cap="flat" cmpd="sng" w="12700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999999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5 g</a:t>
                      </a:r>
                    </a:p>
                  </a:txBody>
                  <a:tcPr marT="63500" marB="63500" marR="63500" marL="63500">
                    <a:lnL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999999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4.5 g</a:t>
                      </a:r>
                    </a:p>
                  </a:txBody>
                  <a:tcPr marT="63500" marB="63500" marR="63500" marL="63500">
                    <a:lnL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999999"/>
                    </a:solidFill>
                  </a:tcPr>
                </a:tc>
              </a:tr>
              <a:tr h="12700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b="1" lang="en" sz="1200">
                          <a:solidFill>
                            <a:srgbClr val="F3F3F3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Unit Price</a:t>
                      </a:r>
                    </a:p>
                  </a:txBody>
                  <a:tcPr marT="63500" marB="63500" marR="63500" marL="63500">
                    <a:lnL cap="flat" cmpd="sng" w="12700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2700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2700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2700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$ 2.38</a:t>
                      </a:r>
                    </a:p>
                  </a:txBody>
                  <a:tcPr marT="63500" marB="63500" marR="63500" marL="63500">
                    <a:lnL cap="flat" cmpd="sng" w="12700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2700">
                      <a:solidFill>
                        <a:srgbClr val="F3F3F3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B7B7B7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$ 5.95</a:t>
                      </a:r>
                    </a:p>
                  </a:txBody>
                  <a:tcPr marT="63500" marB="63500" marR="63500" marL="63500">
                    <a:lnL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2700">
                      <a:solidFill>
                        <a:srgbClr val="F3F3F3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B7B7B7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$ 24.95</a:t>
                      </a:r>
                    </a:p>
                  </a:txBody>
                  <a:tcPr marT="63500" marB="63500" marR="63500" marL="63500">
                    <a:lnL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2700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2700">
                      <a:solidFill>
                        <a:srgbClr val="F3F3F3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B7B7B7"/>
                    </a:solidFill>
                  </a:tcPr>
                </a:tc>
              </a:tr>
            </a:tbl>
          </a:graphicData>
        </a:graphic>
      </p:graphicFrame>
      <p:pic>
        <p:nvPicPr>
          <p:cNvPr descr="Screen Shot 2017-06-21 at 6.46.47 PM.png" id="150" name="Shape 1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00350" y="1515584"/>
            <a:ext cx="2791249" cy="2112297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Shape 151"/>
          <p:cNvSpPr/>
          <p:nvPr/>
        </p:nvSpPr>
        <p:spPr>
          <a:xfrm>
            <a:off x="1936825" y="1556375"/>
            <a:ext cx="1342800" cy="203070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geometric">
  <a:themeElements>
    <a:clrScheme name="Geometric">
      <a:dk1>
        <a:srgbClr val="2A3990"/>
      </a:dk1>
      <a:lt1>
        <a:srgbClr val="FFFFFF"/>
      </a:lt1>
      <a:dk2>
        <a:srgbClr val="434343"/>
      </a:dk2>
      <a:lt2>
        <a:srgbClr val="999999"/>
      </a:lt2>
      <a:accent1>
        <a:srgbClr val="212D74"/>
      </a:accent1>
      <a:accent2>
        <a:srgbClr val="3949AB"/>
      </a:accent2>
      <a:accent3>
        <a:srgbClr val="9C254D"/>
      </a:accent3>
      <a:accent4>
        <a:srgbClr val="D23369"/>
      </a:accent4>
      <a:accent5>
        <a:srgbClr val="F06292"/>
      </a:accent5>
      <a:accent6>
        <a:srgbClr val="7890CD"/>
      </a:accent6>
      <a:hlink>
        <a:srgbClr val="F06292"/>
      </a:hlink>
      <a:folHlink>
        <a:srgbClr val="F0629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